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2" r:id="rId1"/>
  </p:sldMasterIdLst>
  <p:notesMasterIdLst>
    <p:notesMasterId r:id="rId13"/>
  </p:notesMasterIdLst>
  <p:handoutMasterIdLst>
    <p:handoutMasterId r:id="rId14"/>
  </p:handoutMasterIdLst>
  <p:sldIdLst>
    <p:sldId id="346" r:id="rId2"/>
    <p:sldId id="370" r:id="rId3"/>
    <p:sldId id="372" r:id="rId4"/>
    <p:sldId id="374" r:id="rId5"/>
    <p:sldId id="379" r:id="rId6"/>
    <p:sldId id="362" r:id="rId7"/>
    <p:sldId id="364" r:id="rId8"/>
    <p:sldId id="380" r:id="rId9"/>
    <p:sldId id="382" r:id="rId10"/>
    <p:sldId id="384" r:id="rId11"/>
    <p:sldId id="387" r:id="rId12"/>
  </p:sldIdLst>
  <p:sldSz cx="9144000" cy="6858000" type="screen4x3"/>
  <p:notesSz cx="9940925" cy="680878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6"/>
    <p:restoredTop sz="94655"/>
  </p:normalViewPr>
  <p:slideViewPr>
    <p:cSldViewPr>
      <p:cViewPr>
        <p:scale>
          <a:sx n="100" d="100"/>
          <a:sy n="100" d="100"/>
        </p:scale>
        <p:origin x="702" y="-162"/>
      </p:cViewPr>
      <p:guideLst>
        <p:guide orient="horz" pos="2880"/>
        <p:guide pos="2160"/>
      </p:guideLst>
    </p:cSldViewPr>
  </p:slideViewPr>
  <p:notesTextViewPr>
    <p:cViewPr>
      <p:scale>
        <a:sx n="100" d="100"/>
        <a:sy n="100" d="100"/>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8475" cy="341313"/>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sz="quarter" idx="1"/>
          </p:nvPr>
        </p:nvSpPr>
        <p:spPr>
          <a:xfrm>
            <a:off x="5630863" y="0"/>
            <a:ext cx="4308475" cy="341313"/>
          </a:xfrm>
          <a:prstGeom prst="rect">
            <a:avLst/>
          </a:prstGeom>
        </p:spPr>
        <p:txBody>
          <a:bodyPr vert="horz" lIns="91440" tIns="45720" rIns="91440" bIns="45720" rtlCol="0"/>
          <a:lstStyle>
            <a:lvl1pPr algn="r">
              <a:defRPr sz="1200"/>
            </a:lvl1pPr>
          </a:lstStyle>
          <a:p>
            <a:fld id="{7E2412AD-87E3-4296-A36D-3AE594DA5948}" type="datetimeFigureOut">
              <a:rPr lang="en-GB" smtClean="0"/>
              <a:t>07/03/2024</a:t>
            </a:fld>
            <a:endParaRPr lang="en-GB" dirty="0"/>
          </a:p>
        </p:txBody>
      </p:sp>
      <p:sp>
        <p:nvSpPr>
          <p:cNvPr id="4" name="Footer Placeholder 3"/>
          <p:cNvSpPr>
            <a:spLocks noGrp="1"/>
          </p:cNvSpPr>
          <p:nvPr>
            <p:ph type="ftr" sz="quarter" idx="2"/>
          </p:nvPr>
        </p:nvSpPr>
        <p:spPr>
          <a:xfrm>
            <a:off x="0" y="6467475"/>
            <a:ext cx="4308475" cy="341313"/>
          </a:xfrm>
          <a:prstGeom prst="rect">
            <a:avLst/>
          </a:prstGeom>
        </p:spPr>
        <p:txBody>
          <a:bodyPr vert="horz" lIns="91440" tIns="45720" rIns="91440" bIns="45720" rtlCol="0" anchor="b"/>
          <a:lstStyle>
            <a:lvl1pPr algn="l">
              <a:defRPr sz="1200"/>
            </a:lvl1pPr>
          </a:lstStyle>
          <a:p>
            <a:endParaRPr lang="en-GB" dirty="0"/>
          </a:p>
        </p:txBody>
      </p:sp>
      <p:sp>
        <p:nvSpPr>
          <p:cNvPr id="5" name="Slide Number Placeholder 4"/>
          <p:cNvSpPr>
            <a:spLocks noGrp="1"/>
          </p:cNvSpPr>
          <p:nvPr>
            <p:ph type="sldNum" sz="quarter" idx="3"/>
          </p:nvPr>
        </p:nvSpPr>
        <p:spPr>
          <a:xfrm>
            <a:off x="5630863" y="6467475"/>
            <a:ext cx="4308475" cy="341313"/>
          </a:xfrm>
          <a:prstGeom prst="rect">
            <a:avLst/>
          </a:prstGeom>
        </p:spPr>
        <p:txBody>
          <a:bodyPr vert="horz" lIns="91440" tIns="45720" rIns="91440" bIns="45720" rtlCol="0" anchor="b"/>
          <a:lstStyle>
            <a:lvl1pPr algn="r">
              <a:defRPr sz="1200"/>
            </a:lvl1pPr>
          </a:lstStyle>
          <a:p>
            <a:fld id="{2B2AE585-ADC0-42AD-B3A4-2D5F22AC87EE}" type="slidenum">
              <a:rPr lang="en-GB" smtClean="0"/>
              <a:t>‹#›</a:t>
            </a:fld>
            <a:endParaRPr lang="en-GB" dirty="0"/>
          </a:p>
        </p:txBody>
      </p:sp>
    </p:spTree>
    <p:extLst>
      <p:ext uri="{BB962C8B-B14F-4D97-AF65-F5344CB8AC3E}">
        <p14:creationId xmlns:p14="http://schemas.microsoft.com/office/powerpoint/2010/main" val="3998370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7734" cy="342016"/>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5631466" y="0"/>
            <a:ext cx="4307734" cy="342016"/>
          </a:xfrm>
          <a:prstGeom prst="rect">
            <a:avLst/>
          </a:prstGeom>
        </p:spPr>
        <p:txBody>
          <a:bodyPr vert="horz" lIns="91440" tIns="45720" rIns="91440" bIns="45720" rtlCol="0"/>
          <a:lstStyle>
            <a:lvl1pPr algn="r">
              <a:defRPr sz="1200"/>
            </a:lvl1pPr>
          </a:lstStyle>
          <a:p>
            <a:fld id="{DB729C20-26AC-4971-81C5-892B28D54045}" type="datetimeFigureOut">
              <a:rPr lang="en-GB" smtClean="0"/>
              <a:t>07/03/2024</a:t>
            </a:fld>
            <a:endParaRPr lang="en-GB" dirty="0"/>
          </a:p>
        </p:txBody>
      </p:sp>
      <p:sp>
        <p:nvSpPr>
          <p:cNvPr id="4" name="Slide Image Placeholder 3"/>
          <p:cNvSpPr>
            <a:spLocks noGrp="1" noRot="1" noChangeAspect="1"/>
          </p:cNvSpPr>
          <p:nvPr>
            <p:ph type="sldImg" idx="2"/>
          </p:nvPr>
        </p:nvSpPr>
        <p:spPr>
          <a:xfrm>
            <a:off x="3438525" y="850900"/>
            <a:ext cx="3063875" cy="22987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994093" y="3276730"/>
            <a:ext cx="7952740" cy="268096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6466773"/>
            <a:ext cx="4307734" cy="342015"/>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5631466" y="6466773"/>
            <a:ext cx="4307734" cy="342015"/>
          </a:xfrm>
          <a:prstGeom prst="rect">
            <a:avLst/>
          </a:prstGeom>
        </p:spPr>
        <p:txBody>
          <a:bodyPr vert="horz" lIns="91440" tIns="45720" rIns="91440" bIns="45720" rtlCol="0" anchor="b"/>
          <a:lstStyle>
            <a:lvl1pPr algn="r">
              <a:defRPr sz="1200"/>
            </a:lvl1pPr>
          </a:lstStyle>
          <a:p>
            <a:fld id="{FFA1F916-4099-492F-A576-14BFBA129645}" type="slidenum">
              <a:rPr lang="en-GB" smtClean="0"/>
              <a:t>‹#›</a:t>
            </a:fld>
            <a:endParaRPr lang="en-GB" dirty="0"/>
          </a:p>
        </p:txBody>
      </p:sp>
    </p:spTree>
    <p:extLst>
      <p:ext uri="{BB962C8B-B14F-4D97-AF65-F5344CB8AC3E}">
        <p14:creationId xmlns:p14="http://schemas.microsoft.com/office/powerpoint/2010/main" val="3956639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235C904-D262-4902-9708-2FA4B495E5C2}"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821759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D6AA8AA3-EC72-41F6-B66D-3F30A6874FA6}"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1110060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56B4F4-3D1E-4F42-81D8-62857C1536B4}"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42906672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Two Content">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userDrawn="1"/>
        </p:nvPicPr>
        <p:blipFill>
          <a:blip r:embed="rId2"/>
          <a:stretch>
            <a:fillRect/>
          </a:stretch>
        </p:blipFill>
        <p:spPr>
          <a:xfrm>
            <a:off x="7924800" y="5715001"/>
            <a:ext cx="944336" cy="1006476"/>
          </a:xfrm>
          <a:prstGeom prst="rect">
            <a:avLst/>
          </a:prstGeom>
        </p:spPr>
      </p:pic>
      <p:sp>
        <p:nvSpPr>
          <p:cNvPr id="8" name="Date Placeholder 7"/>
          <p:cNvSpPr>
            <a:spLocks noGrp="1"/>
          </p:cNvSpPr>
          <p:nvPr>
            <p:ph type="dt" sz="half" idx="10"/>
          </p:nvPr>
        </p:nvSpPr>
        <p:spPr/>
        <p:txBody>
          <a:bodyPr/>
          <a:lstStyle/>
          <a:p>
            <a:fld id="{BCE5A0DA-445B-4E3B-BD9C-44E3A7604604}" type="datetime1">
              <a:rPr lang="en-US" smtClean="0"/>
              <a:t>3/7/2024</a:t>
            </a:fld>
            <a:endParaRPr lang="en-US" dirty="0"/>
          </a:p>
        </p:txBody>
      </p:sp>
      <p:sp>
        <p:nvSpPr>
          <p:cNvPr id="9" name="Footer Placeholder 8"/>
          <p:cNvSpPr>
            <a:spLocks noGrp="1"/>
          </p:cNvSpPr>
          <p:nvPr>
            <p:ph type="ftr" sz="quarter" idx="11"/>
          </p:nvPr>
        </p:nvSpPr>
        <p:spPr/>
        <p:txBody>
          <a:bodyPr/>
          <a:lstStyle/>
          <a:p>
            <a:endParaRPr lang="en-GB" dirty="0"/>
          </a:p>
        </p:txBody>
      </p:sp>
      <p:sp>
        <p:nvSpPr>
          <p:cNvPr id="10" name="Slide Number Placeholder 9"/>
          <p:cNvSpPr>
            <a:spLocks noGrp="1"/>
          </p:cNvSpPr>
          <p:nvPr>
            <p:ph type="sldNum" sz="quarter" idx="12"/>
          </p:nvPr>
        </p:nvSpPr>
        <p:spPr/>
        <p:txBody>
          <a:bodyPr/>
          <a:lstStyle>
            <a:lvl1pPr algn="l">
              <a:defRPr sz="1800"/>
            </a:lvl1pPr>
          </a:lstStyle>
          <a:p>
            <a:fld id="{B6F15528-21DE-4FAA-801E-634DDDAF4B2B}" type="slidenum">
              <a:rPr lang="en-GB" smtClean="0"/>
              <a:pPr/>
              <a:t>‹#›</a:t>
            </a:fld>
            <a:endParaRPr lang="en-GB" dirty="0"/>
          </a:p>
        </p:txBody>
      </p:sp>
    </p:spTree>
    <p:extLst>
      <p:ext uri="{BB962C8B-B14F-4D97-AF65-F5344CB8AC3E}">
        <p14:creationId xmlns:p14="http://schemas.microsoft.com/office/powerpoint/2010/main" val="13760911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627A38-ADBB-40EE-9D97-771B4F63C635}" type="datetime1">
              <a:rPr lang="en-US" smtClean="0"/>
              <a:t>3/7/2024</a:t>
            </a:fld>
            <a:endParaRPr lang="en-US"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759204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BE79898-5B0E-453B-860F-0E414047772D}" type="datetime1">
              <a:rPr lang="en-US" smtClean="0"/>
              <a:t>3/7/2024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9267387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CEF2AC2-2DAA-4EC4-87E0-7F6BA7A55306}" type="datetime1">
              <a:rPr lang="en-US" smtClean="0"/>
              <a:t>3/7/2024</a:t>
            </a:fld>
            <a:endParaRPr lang="en-US"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833632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93C5A1-3369-4E76-9F8F-7231FAF6A7B6}" type="datetime1">
              <a:rPr lang="en-US" smtClean="0"/>
              <a:t>3/7/2024</a:t>
            </a:fld>
            <a:endParaRPr lang="en-US"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17999162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AE57816-75AF-498B-90F2-475467B9177A}" type="datetime1">
              <a:rPr lang="en-US" smtClean="0"/>
              <a:t>3/7/2024</a:t>
            </a:fld>
            <a:endParaRPr lang="en-US"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5800015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C31F02-C654-4E7A-84D0-0C6E48BB2CAF}" type="datetime1">
              <a:rPr lang="en-US" smtClean="0"/>
              <a:t>3/7/2024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33531654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6D55471-E045-4477-A9D1-28ACB4679162}" type="datetime1">
              <a:rPr lang="en-US" smtClean="0"/>
              <a:t>3/7/2024</a:t>
            </a:fld>
            <a:endParaRPr lang="en-US"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B6F15528-21DE-4FAA-801E-634DDDAF4B2B}" type="slidenum">
              <a:rPr lang="en-GB" smtClean="0"/>
              <a:t>‹#›</a:t>
            </a:fld>
            <a:endParaRPr lang="en-GB" dirty="0"/>
          </a:p>
        </p:txBody>
      </p:sp>
    </p:spTree>
    <p:extLst>
      <p:ext uri="{BB962C8B-B14F-4D97-AF65-F5344CB8AC3E}">
        <p14:creationId xmlns:p14="http://schemas.microsoft.com/office/powerpoint/2010/main" val="22080399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11AB52-6D7D-43E1-BB32-6791DB008637}" type="datetime1">
              <a:rPr lang="en-US" smtClean="0"/>
              <a:t>3/7/2024</a:t>
            </a:fld>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GB" smtClean="0"/>
              <a:t>‹#›</a:t>
            </a:fld>
            <a:endParaRPr lang="en-GB" dirty="0"/>
          </a:p>
        </p:txBody>
      </p:sp>
      <p:pic>
        <p:nvPicPr>
          <p:cNvPr id="8" name="Picture 7"/>
          <p:cNvPicPr>
            <a:picLocks noChangeAspect="1"/>
          </p:cNvPicPr>
          <p:nvPr userDrawn="1"/>
        </p:nvPicPr>
        <p:blipFill>
          <a:blip r:embed="rId14"/>
          <a:stretch>
            <a:fillRect/>
          </a:stretch>
        </p:blipFill>
        <p:spPr>
          <a:xfrm>
            <a:off x="7848600" y="5562600"/>
            <a:ext cx="1009650" cy="1158876"/>
          </a:xfrm>
          <a:prstGeom prst="rect">
            <a:avLst/>
          </a:prstGeom>
        </p:spPr>
      </p:pic>
    </p:spTree>
    <p:extLst>
      <p:ext uri="{BB962C8B-B14F-4D97-AF65-F5344CB8AC3E}">
        <p14:creationId xmlns:p14="http://schemas.microsoft.com/office/powerpoint/2010/main" val="1394358734"/>
      </p:ext>
    </p:extLst>
  </p:cSld>
  <p:clrMap bg1="lt1" tx1="dk1" bg2="lt2" tx2="dk2" accent1="accent1" accent2="accent2" accent3="accent3" accent4="accent4" accent5="accent5" accent6="accent6" hlink="hlink" folHlink="folHlink"/>
  <p:sldLayoutIdLst>
    <p:sldLayoutId id="2147483703"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 id="2147483713" r:id="rId11"/>
    <p:sldLayoutId id="2147483663" r:id="rId12"/>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s://www.hope.ac.uk/media/gateway/staffgateway/governance/committeesdocuments/Degree%20Outcomes%20Statement%20SUMMER23.pdf"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mailto:walshc@hope.ac.uk"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qaa.ac.uk/quality-code/subject-benchmark-statement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qaa.ac.uk/quality-code/subject-benchmark-statements"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universitiesuk.ac.uk/sites/default/files/uploads/Reports/degree-algorithm-practice-2020-research.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2296667" y="5458967"/>
            <a:ext cx="48768" cy="30480"/>
          </a:xfrm>
          <a:prstGeom prst="rect">
            <a:avLst/>
          </a:prstGeom>
          <a:blipFill>
            <a:blip r:embed="rId2" cstate="print"/>
            <a:stretch>
              <a:fillRect/>
            </a:stretch>
          </a:blipFill>
        </p:spPr>
        <p:txBody>
          <a:bodyPr wrap="square" lIns="0" tIns="0" rIns="0" bIns="0" rtlCol="0"/>
          <a:lstStyle/>
          <a:p>
            <a:endParaRPr dirty="0"/>
          </a:p>
        </p:txBody>
      </p:sp>
      <p:sp>
        <p:nvSpPr>
          <p:cNvPr id="5" name="object 5"/>
          <p:cNvSpPr txBox="1">
            <a:spLocks noGrp="1"/>
          </p:cNvSpPr>
          <p:nvPr>
            <p:ph type="title"/>
          </p:nvPr>
        </p:nvSpPr>
        <p:spPr>
          <a:xfrm>
            <a:off x="381001" y="2476909"/>
            <a:ext cx="7467599" cy="1982081"/>
          </a:xfrm>
          <a:prstGeom prst="rect">
            <a:avLst/>
          </a:prstGeom>
        </p:spPr>
        <p:txBody>
          <a:bodyPr vert="horz" wrap="square" lIns="0" tIns="0" rIns="0" bIns="0" rtlCol="0">
            <a:spAutoFit/>
          </a:bodyPr>
          <a:lstStyle/>
          <a:p>
            <a:pPr marL="12700" marR="5080">
              <a:lnSpc>
                <a:spcPct val="80000"/>
              </a:lnSpc>
            </a:pPr>
            <a:r>
              <a:rPr lang="en-GB" sz="4000" b="1" spc="-5" dirty="0">
                <a:solidFill>
                  <a:srgbClr val="FF0000"/>
                </a:solidFill>
              </a:rPr>
              <a:t>Guide 2:</a:t>
            </a:r>
            <a:br>
              <a:rPr lang="en-GB" sz="4000" b="1" spc="-5" dirty="0">
                <a:solidFill>
                  <a:srgbClr val="FF0000"/>
                </a:solidFill>
              </a:rPr>
            </a:br>
            <a:r>
              <a:rPr lang="en-GB" sz="4000" b="1" i="1" spc="-5" dirty="0">
                <a:solidFill>
                  <a:srgbClr val="FF0000"/>
                </a:solidFill>
              </a:rPr>
              <a:t>External Examining – The policies and processes of the University and National expectations</a:t>
            </a:r>
            <a:endParaRPr sz="4000" b="1" i="1" dirty="0">
              <a:solidFill>
                <a:srgbClr val="FF0000"/>
              </a:solidFill>
              <a:latin typeface="Calibri"/>
              <a:cs typeface="Calibri"/>
            </a:endParaRPr>
          </a:p>
        </p:txBody>
      </p:sp>
      <p:sp>
        <p:nvSpPr>
          <p:cNvPr id="6" name="object 6"/>
          <p:cNvSpPr txBox="1"/>
          <p:nvPr/>
        </p:nvSpPr>
        <p:spPr>
          <a:xfrm>
            <a:off x="1908429" y="4553610"/>
            <a:ext cx="6778371" cy="492443"/>
          </a:xfrm>
          <a:prstGeom prst="rect">
            <a:avLst/>
          </a:prstGeom>
        </p:spPr>
        <p:txBody>
          <a:bodyPr vert="horz" wrap="square" lIns="0" tIns="0" rIns="0" bIns="0" rtlCol="0">
            <a:spAutoFit/>
          </a:bodyPr>
          <a:lstStyle/>
          <a:p>
            <a:pPr algn="r">
              <a:lnSpc>
                <a:spcPct val="100000"/>
              </a:lnSpc>
            </a:pPr>
            <a:r>
              <a:rPr lang="en-GB" sz="3200" i="1" dirty="0">
                <a:latin typeface="Calibri"/>
                <a:cs typeface="Calibri"/>
              </a:rPr>
              <a:t>University Registrar</a:t>
            </a:r>
            <a:endParaRPr sz="3200" i="1" dirty="0">
              <a:latin typeface="Calibri"/>
              <a:cs typeface="Calibri"/>
            </a:endParaRPr>
          </a:p>
        </p:txBody>
      </p:sp>
      <p:sp>
        <p:nvSpPr>
          <p:cNvPr id="10" name="Rectangle 9"/>
          <p:cNvSpPr/>
          <p:nvPr/>
        </p:nvSpPr>
        <p:spPr>
          <a:xfrm>
            <a:off x="381000" y="445024"/>
            <a:ext cx="8077200" cy="16002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GB" sz="4000" b="1" dirty="0">
                <a:solidFill>
                  <a:schemeClr val="tx1"/>
                </a:solidFill>
              </a:rPr>
              <a:t>Liverpool Hope University</a:t>
            </a:r>
          </a:p>
          <a:p>
            <a:r>
              <a:rPr lang="en-GB" sz="4000" b="1" i="1" dirty="0">
                <a:solidFill>
                  <a:schemeClr val="tx1"/>
                </a:solidFill>
              </a:rPr>
              <a:t>External Examiner Guidance - 2024</a:t>
            </a:r>
            <a:endParaRPr lang="en-GB" sz="4000" b="1" i="1" dirty="0"/>
          </a:p>
        </p:txBody>
      </p:sp>
      <p:sp>
        <p:nvSpPr>
          <p:cNvPr id="12" name="Slide Number Placeholder 11"/>
          <p:cNvSpPr>
            <a:spLocks noGrp="1"/>
          </p:cNvSpPr>
          <p:nvPr>
            <p:ph type="sldNum" sz="quarter" idx="12"/>
          </p:nvPr>
        </p:nvSpPr>
        <p:spPr/>
        <p:txBody>
          <a:bodyPr/>
          <a:lstStyle/>
          <a:p>
            <a:fld id="{B6F15528-21DE-4FAA-801E-634DDDAF4B2B}" type="slidenum">
              <a:rPr lang="en-GB" smtClean="0"/>
              <a:t>1</a:t>
            </a:fld>
            <a:endParaRPr lang="en-GB" dirty="0"/>
          </a:p>
        </p:txBody>
      </p:sp>
    </p:spTree>
    <p:extLst>
      <p:ext uri="{BB962C8B-B14F-4D97-AF65-F5344CB8AC3E}">
        <p14:creationId xmlns:p14="http://schemas.microsoft.com/office/powerpoint/2010/main" val="4232756262"/>
      </p:ext>
    </p:extLst>
  </p:cSld>
  <p:clrMapOvr>
    <a:masterClrMapping/>
  </p:clrMapOvr>
  <mc:AlternateContent xmlns:mc="http://schemas.openxmlformats.org/markup-compatibility/2006" xmlns:p14="http://schemas.microsoft.com/office/powerpoint/2010/main">
    <mc:Choice Requires="p14">
      <p:transition spd="slow" p14:dur="2000" advTm="29511"/>
    </mc:Choice>
    <mc:Fallback xmlns="">
      <p:transition spd="slow" advTm="29511"/>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DFACCE48-27F9-46A0-8013-C0A98808D306}" type="slidenum">
              <a:rPr kumimoji="0" lang="en-GB" sz="1800" b="0" i="0" u="none" strike="noStrike" kern="1200" cap="none" spc="0" normalizeH="0" baseline="0" noProof="0" smtClean="0">
                <a:ln>
                  <a:noFill/>
                </a:ln>
                <a:solidFill>
                  <a:prstClr val="black"/>
                </a:solidFill>
                <a:effectLst/>
                <a:uLnTx/>
                <a:uFillTx/>
                <a:latin typeface="Arial"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10</a:t>
            </a:fld>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388" name="Rectangle 3"/>
          <p:cNvSpPr>
            <a:spLocks noGrp="1" noChangeArrowheads="1"/>
          </p:cNvSpPr>
          <p:nvPr>
            <p:ph type="body" idx="1"/>
          </p:nvPr>
        </p:nvSpPr>
        <p:spPr>
          <a:xfrm>
            <a:off x="628650" y="911127"/>
            <a:ext cx="8153400" cy="5445224"/>
          </a:xfrm>
        </p:spPr>
        <p:txBody>
          <a:bodyPr>
            <a:normAutofit/>
          </a:bodyPr>
          <a:lstStyle/>
          <a:p>
            <a:pPr marL="0" indent="0">
              <a:lnSpc>
                <a:spcPct val="120000"/>
              </a:lnSpc>
              <a:buNone/>
            </a:pPr>
            <a:r>
              <a:rPr lang="en-GB" sz="2400" dirty="0">
                <a:solidFill>
                  <a:srgbClr val="00B0F0"/>
                </a:solidFill>
              </a:rPr>
              <a:t>Degree Outcomes Statement</a:t>
            </a:r>
          </a:p>
          <a:p>
            <a:pPr marL="0" indent="0">
              <a:lnSpc>
                <a:spcPct val="120000"/>
              </a:lnSpc>
              <a:buNone/>
            </a:pPr>
            <a:r>
              <a:rPr lang="en-GB" sz="2400" dirty="0"/>
              <a:t>For the first time in 2020, it was proposed that providers should publish a degree outcomes statement analysing their institutional degree classification profile and articulating the results of an internal institutional review.  The most recent Statement, produced in Summer 2023 is available:</a:t>
            </a:r>
          </a:p>
          <a:p>
            <a:pPr marL="0" indent="0">
              <a:lnSpc>
                <a:spcPct val="120000"/>
              </a:lnSpc>
              <a:buNone/>
            </a:pPr>
            <a:r>
              <a:rPr lang="en-GB" sz="2400" dirty="0">
                <a:solidFill>
                  <a:srgbClr val="00B0F0"/>
                </a:solidFill>
                <a:hlinkClick r:id="rId2"/>
              </a:rPr>
              <a:t>The Hope Degree Outcome Statement</a:t>
            </a:r>
            <a:endParaRPr lang="en-GB" sz="2400" dirty="0">
              <a:solidFill>
                <a:srgbClr val="00B0F0"/>
              </a:solidFill>
            </a:endParaRPr>
          </a:p>
        </p:txBody>
      </p:sp>
    </p:spTree>
    <p:extLst>
      <p:ext uri="{BB962C8B-B14F-4D97-AF65-F5344CB8AC3E}">
        <p14:creationId xmlns:p14="http://schemas.microsoft.com/office/powerpoint/2010/main" val="467134374"/>
      </p:ext>
    </p:extLst>
  </p:cSld>
  <p:clrMapOvr>
    <a:masterClrMapping/>
  </p:clrMapOvr>
  <mc:AlternateContent xmlns:mc="http://schemas.openxmlformats.org/markup-compatibility/2006" xmlns:p14="http://schemas.microsoft.com/office/powerpoint/2010/main">
    <mc:Choice Requires="p14">
      <p:transition spd="slow" p14:dur="2000" advTm="66320"/>
    </mc:Choice>
    <mc:Fallback xmlns="">
      <p:transition spd="slow" advTm="66320"/>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04800" y="754769"/>
            <a:ext cx="3429000" cy="492443"/>
          </a:xfrm>
          <a:prstGeom prst="rect">
            <a:avLst/>
          </a:prstGeom>
        </p:spPr>
        <p:txBody>
          <a:bodyPr vert="horz" wrap="square" lIns="0" tIns="0" rIns="0" bIns="0" rtlCol="0">
            <a:spAutoFit/>
          </a:bodyPr>
          <a:lstStyle/>
          <a:p>
            <a:pPr marL="12700">
              <a:lnSpc>
                <a:spcPct val="100000"/>
              </a:lnSpc>
            </a:pPr>
            <a:r>
              <a:rPr lang="en-GB" sz="3200" b="1" spc="-10" dirty="0">
                <a:latin typeface="+mn-lt"/>
                <a:cs typeface="Calibri"/>
              </a:rPr>
              <a:t>4.  And finally……</a:t>
            </a:r>
            <a:endParaRPr sz="3200" b="1" i="1" dirty="0">
              <a:latin typeface="+mn-lt"/>
              <a:cs typeface="Calibri"/>
            </a:endParaRPr>
          </a:p>
        </p:txBody>
      </p:sp>
      <p:sp>
        <p:nvSpPr>
          <p:cNvPr id="3" name="object 3"/>
          <p:cNvSpPr txBox="1"/>
          <p:nvPr/>
        </p:nvSpPr>
        <p:spPr>
          <a:xfrm>
            <a:off x="762000" y="1600200"/>
            <a:ext cx="8610600" cy="2769989"/>
          </a:xfrm>
          <a:prstGeom prst="rect">
            <a:avLst/>
          </a:prstGeom>
        </p:spPr>
        <p:txBody>
          <a:bodyPr vert="horz" wrap="square" lIns="0" tIns="0" rIns="0" bIns="0" rtlCol="0">
            <a:spAutoFit/>
          </a:bodyPr>
          <a:lstStyle/>
          <a:p>
            <a:pPr marL="355600" marR="0" lvl="0" indent="-342900" algn="l" defTabSz="457200" rtl="0" eaLnBrk="1" fontAlgn="auto" latinLnBrk="0" hangingPunct="1">
              <a:lnSpc>
                <a:spcPct val="100000"/>
              </a:lnSpc>
              <a:spcBef>
                <a:spcPts val="600"/>
              </a:spcBef>
              <a:spcAft>
                <a:spcPts val="0"/>
              </a:spcAft>
              <a:buClrTx/>
              <a:buSzTx/>
              <a:buFont typeface="Wingdings" panose="05000000000000000000" pitchFamily="2" charset="2"/>
              <a:buChar char="q"/>
              <a:tabLst>
                <a:tab pos="355600" algn="l"/>
              </a:tabLst>
              <a:defRPr/>
            </a:pPr>
            <a:r>
              <a:rPr kumimoji="0" lang="en-GB" sz="2400" b="0" i="0" u="none" strike="noStrike" kern="1200" cap="none" spc="-10" normalizeH="0" baseline="0" noProof="0" dirty="0">
                <a:ln>
                  <a:noFill/>
                </a:ln>
                <a:solidFill>
                  <a:prstClr val="black"/>
                </a:solidFill>
                <a:effectLst/>
                <a:uLnTx/>
                <a:uFillTx/>
                <a:latin typeface="Calibri" panose="020F0502020204030204"/>
                <a:ea typeface="+mn-ea"/>
                <a:cs typeface="Calibri"/>
              </a:rPr>
              <a:t>We hope you have found this presentation useful.</a:t>
            </a:r>
          </a:p>
          <a:p>
            <a:pPr marL="355600" marR="0" lvl="0" indent="-342900" algn="l" defTabSz="457200" rtl="0" eaLnBrk="1" fontAlgn="auto" latinLnBrk="0" hangingPunct="1">
              <a:lnSpc>
                <a:spcPct val="100000"/>
              </a:lnSpc>
              <a:spcBef>
                <a:spcPts val="600"/>
              </a:spcBef>
              <a:spcAft>
                <a:spcPts val="0"/>
              </a:spcAft>
              <a:buClrTx/>
              <a:buSzTx/>
              <a:buFont typeface="Wingdings" panose="05000000000000000000" pitchFamily="2" charset="2"/>
              <a:buChar char="q"/>
              <a:tabLst>
                <a:tab pos="355600" algn="l"/>
              </a:tabLst>
              <a:defRPr/>
            </a:pPr>
            <a:r>
              <a:rPr kumimoji="0" lang="en-GB" sz="2400" b="0" i="0" u="none" strike="noStrike" kern="1200" cap="none" spc="-10" normalizeH="0" baseline="0" noProof="0" dirty="0">
                <a:ln>
                  <a:noFill/>
                </a:ln>
                <a:solidFill>
                  <a:prstClr val="black"/>
                </a:solidFill>
                <a:effectLst/>
                <a:uLnTx/>
                <a:uFillTx/>
                <a:latin typeface="Calibri" panose="020F0502020204030204"/>
                <a:ea typeface="+mn-ea"/>
                <a:cs typeface="Calibri"/>
              </a:rPr>
              <a:t>If you have any queries please email </a:t>
            </a:r>
            <a:r>
              <a:rPr kumimoji="0" lang="en-GB" sz="2400" b="0" i="0" u="none" strike="noStrike" kern="1200" cap="none" spc="-10" normalizeH="0" noProof="0" dirty="0">
                <a:ln>
                  <a:noFill/>
                </a:ln>
                <a:solidFill>
                  <a:prstClr val="black"/>
                </a:solidFill>
                <a:effectLst/>
                <a:uLnTx/>
                <a:uFillTx/>
                <a:latin typeface="Calibri" panose="020F0502020204030204"/>
                <a:ea typeface="+mn-ea"/>
                <a:cs typeface="Calibri"/>
              </a:rPr>
              <a:t> Dr Cathy Walsh </a:t>
            </a:r>
            <a:r>
              <a:rPr kumimoji="0" lang="en-GB" sz="2400" b="0" i="0" u="none" strike="noStrike" kern="1200" cap="none" spc="-10" normalizeH="0" baseline="0" noProof="0" dirty="0">
                <a:ln>
                  <a:noFill/>
                </a:ln>
                <a:solidFill>
                  <a:prstClr val="black"/>
                </a:solidFill>
                <a:effectLst/>
                <a:uLnTx/>
                <a:uFillTx/>
                <a:latin typeface="Calibri" panose="020F0502020204030204"/>
                <a:ea typeface="+mn-ea"/>
                <a:cs typeface="Calibri"/>
              </a:rPr>
              <a:t>[University Registrar] at </a:t>
            </a:r>
            <a:r>
              <a:rPr lang="en-GB" sz="2400" spc="-10" dirty="0" err="1">
                <a:solidFill>
                  <a:prstClr val="black"/>
                </a:solidFill>
                <a:latin typeface="Calibri" panose="020F0502020204030204"/>
                <a:cs typeface="Calibri"/>
                <a:hlinkClick r:id="rId2"/>
              </a:rPr>
              <a:t>walshc</a:t>
            </a:r>
            <a:r>
              <a:rPr kumimoji="0" lang="en-GB" sz="2400" b="0" i="0" u="none" strike="noStrike" kern="1200" cap="none" spc="-10" normalizeH="0" baseline="0" noProof="0" dirty="0">
                <a:ln>
                  <a:noFill/>
                </a:ln>
                <a:solidFill>
                  <a:prstClr val="black"/>
                </a:solidFill>
                <a:effectLst/>
                <a:uLnTx/>
                <a:uFillTx/>
                <a:latin typeface="Calibri" panose="020F0502020204030204"/>
                <a:cs typeface="Calibri"/>
                <a:hlinkClick r:id="rId2"/>
              </a:rPr>
              <a:t>@hope.ac.uk</a:t>
            </a:r>
            <a:endParaRPr kumimoji="0" lang="en-GB" sz="2400" b="0" i="0" u="none" strike="noStrike" kern="1200" cap="none" spc="-10" normalizeH="0" baseline="0" noProof="0" dirty="0">
              <a:ln>
                <a:noFill/>
              </a:ln>
              <a:solidFill>
                <a:prstClr val="black"/>
              </a:solidFill>
              <a:effectLst/>
              <a:uLnTx/>
              <a:uFillTx/>
              <a:latin typeface="Calibri" panose="020F0502020204030204"/>
              <a:ea typeface="+mn-ea"/>
              <a:cs typeface="Calibri"/>
            </a:endParaRPr>
          </a:p>
          <a:p>
            <a:pPr marL="12700" marR="0" lvl="0" algn="l" defTabSz="457200" rtl="0" eaLnBrk="1" fontAlgn="auto" latinLnBrk="0" hangingPunct="1">
              <a:lnSpc>
                <a:spcPct val="100000"/>
              </a:lnSpc>
              <a:spcBef>
                <a:spcPts val="600"/>
              </a:spcBef>
              <a:spcAft>
                <a:spcPts val="0"/>
              </a:spcAft>
              <a:buClrTx/>
              <a:buSzTx/>
              <a:tabLst>
                <a:tab pos="355600" algn="l"/>
              </a:tabLst>
              <a:defRPr/>
            </a:pPr>
            <a:endParaRPr kumimoji="0" lang="en-GB" sz="2400" b="0" i="0" u="none" strike="noStrike" kern="1200" cap="none" spc="-10" normalizeH="0" baseline="0" noProof="0" dirty="0">
              <a:ln>
                <a:noFill/>
              </a:ln>
              <a:solidFill>
                <a:prstClr val="black"/>
              </a:solidFill>
              <a:effectLst/>
              <a:uLnTx/>
              <a:uFillTx/>
              <a:latin typeface="Calibri" panose="020F0502020204030204"/>
              <a:ea typeface="+mn-ea"/>
              <a:cs typeface="Calibri"/>
            </a:endParaRPr>
          </a:p>
          <a:p>
            <a:pPr marL="355600" marR="0" lvl="0" indent="-342900" algn="l" defTabSz="457200" rtl="0" eaLnBrk="1" fontAlgn="auto" latinLnBrk="0" hangingPunct="1">
              <a:lnSpc>
                <a:spcPct val="100000"/>
              </a:lnSpc>
              <a:spcBef>
                <a:spcPts val="600"/>
              </a:spcBef>
              <a:spcAft>
                <a:spcPts val="0"/>
              </a:spcAft>
              <a:buClrTx/>
              <a:buSzTx/>
              <a:buFont typeface="Wingdings" panose="05000000000000000000" pitchFamily="2" charset="2"/>
              <a:buChar char="q"/>
              <a:tabLst>
                <a:tab pos="355600" algn="l"/>
              </a:tabLst>
              <a:defRPr/>
            </a:pPr>
            <a:endParaRPr kumimoji="0" lang="en-GB" sz="2400" b="0" i="0" u="none" strike="noStrike" kern="1200" cap="none" spc="-10" normalizeH="0" baseline="0" noProof="0" dirty="0">
              <a:ln>
                <a:noFill/>
              </a:ln>
              <a:solidFill>
                <a:prstClr val="black"/>
              </a:solidFill>
              <a:effectLst/>
              <a:uLnTx/>
              <a:uFillTx/>
              <a:latin typeface="Calibri" panose="020F0502020204030204"/>
              <a:ea typeface="+mn-ea"/>
              <a:cs typeface="Calibri"/>
            </a:endParaRPr>
          </a:p>
          <a:p>
            <a:pPr marL="622300" marR="0" lvl="0" indent="-261938" algn="l" defTabSz="457200" rtl="0" eaLnBrk="1" fontAlgn="auto" latinLnBrk="0" hangingPunct="0">
              <a:lnSpc>
                <a:spcPct val="100000"/>
              </a:lnSpc>
              <a:spcBef>
                <a:spcPts val="0"/>
              </a:spcBef>
              <a:spcAft>
                <a:spcPts val="0"/>
              </a:spcAft>
              <a:buClrTx/>
              <a:buSzTx/>
              <a:buFont typeface="Courier New" panose="02070309020205020404" pitchFamily="49" charset="0"/>
              <a:buChar char="o"/>
              <a:tabLst/>
              <a:defRPr/>
            </a:pPr>
            <a:endParaRPr kumimoji="0" lang="en-GB" sz="2000" b="0" i="0" u="none" strike="noStrike" kern="1200" cap="none" spc="0" normalizeH="0" baseline="0" noProof="0" dirty="0">
              <a:ln>
                <a:noFill/>
              </a:ln>
              <a:solidFill>
                <a:srgbClr val="FF0000"/>
              </a:solidFill>
              <a:effectLst/>
              <a:uLnTx/>
              <a:uFillTx/>
              <a:latin typeface="Calibri" panose="020F0502020204030204"/>
              <a:ea typeface="+mn-ea"/>
              <a:cs typeface="+mn-cs"/>
            </a:endParaRPr>
          </a:p>
          <a:p>
            <a:pPr marL="355600" marR="0" lvl="0" indent="-342900" algn="l" defTabSz="457200" rtl="0" eaLnBrk="1" fontAlgn="auto" latinLnBrk="0" hangingPunct="1">
              <a:lnSpc>
                <a:spcPct val="100000"/>
              </a:lnSpc>
              <a:spcBef>
                <a:spcPts val="600"/>
              </a:spcBef>
              <a:spcAft>
                <a:spcPts val="0"/>
              </a:spcAft>
              <a:buClrTx/>
              <a:buSzTx/>
              <a:buFont typeface="Arial" panose="020B0604020202020204" pitchFamily="34" charset="0"/>
              <a:buChar char="•"/>
              <a:tabLst>
                <a:tab pos="355600" algn="l"/>
              </a:tabLst>
              <a:defRPr/>
            </a:pPr>
            <a:endParaRPr kumimoji="0" sz="2000" b="0" i="0" u="none" strike="noStrike" kern="1200" cap="none" spc="0" normalizeH="0" baseline="0" noProof="0" dirty="0">
              <a:ln>
                <a:noFill/>
              </a:ln>
              <a:solidFill>
                <a:prstClr val="black"/>
              </a:solidFill>
              <a:effectLst/>
              <a:uLnTx/>
              <a:uFillTx/>
              <a:latin typeface="Calibri"/>
              <a:ea typeface="+mn-ea"/>
              <a:cs typeface="Calibri"/>
            </a:endParaRPr>
          </a:p>
        </p:txBody>
      </p:sp>
      <p:sp>
        <p:nvSpPr>
          <p:cNvPr id="4" name="Slide Number Placeholder 3"/>
          <p:cNvSpPr>
            <a:spLocks noGrp="1"/>
          </p:cNvSpPr>
          <p:nvPr>
            <p:ph type="sldNum" sz="quarter" idx="12"/>
          </p:nvPr>
        </p:nvSpPr>
        <p:spPr>
          <a:xfrm>
            <a:off x="6457950" y="6356351"/>
            <a:ext cx="2057400" cy="365125"/>
          </a:xfrm>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fld id="{B6F15528-21DE-4FAA-801E-634DDDAF4B2B}" type="slidenum">
              <a:rPr kumimoji="0" lang="en-GB" sz="18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11</a:t>
            </a:fld>
            <a:endParaRPr kumimoji="0" lang="en-GB" sz="1800" b="0" i="0" u="none" strike="noStrike" kern="1200" cap="none" spc="0" normalizeH="0" baseline="0" noProof="0" dirty="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42087136"/>
      </p:ext>
    </p:extLst>
  </p:cSld>
  <p:clrMapOvr>
    <a:masterClrMapping/>
  </p:clrMapOvr>
  <mc:AlternateContent xmlns:mc="http://schemas.openxmlformats.org/markup-compatibility/2006" xmlns:p14="http://schemas.microsoft.com/office/powerpoint/2010/main">
    <mc:Choice Requires="p14">
      <p:transition spd="slow" p14:dur="2000" advTm="40064"/>
    </mc:Choice>
    <mc:Fallback xmlns="">
      <p:transition spd="slow" advTm="40064"/>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353291" y="539621"/>
            <a:ext cx="7952509" cy="886397"/>
          </a:xfrm>
          <a:prstGeom prst="rect">
            <a:avLst/>
          </a:prstGeom>
        </p:spPr>
        <p:txBody>
          <a:bodyPr vert="horz" wrap="square" lIns="0" tIns="0" rIns="0" bIns="0" rtlCol="0">
            <a:spAutoFit/>
          </a:bodyPr>
          <a:lstStyle/>
          <a:p>
            <a:r>
              <a:rPr lang="en-GB" sz="3200" b="1" dirty="0">
                <a:latin typeface="+mn-lt"/>
              </a:rPr>
              <a:t>Three Strategies for assuring that standards are comparable across institutions</a:t>
            </a:r>
          </a:p>
        </p:txBody>
      </p:sp>
      <p:sp>
        <p:nvSpPr>
          <p:cNvPr id="3" name="object 3"/>
          <p:cNvSpPr txBox="1"/>
          <p:nvPr/>
        </p:nvSpPr>
        <p:spPr>
          <a:xfrm>
            <a:off x="533400" y="1524000"/>
            <a:ext cx="7952509" cy="3816429"/>
          </a:xfrm>
          <a:prstGeom prst="rect">
            <a:avLst/>
          </a:prstGeom>
        </p:spPr>
        <p:txBody>
          <a:bodyPr vert="horz" wrap="square" lIns="0" tIns="0" rIns="0" bIns="0" rtlCol="0">
            <a:spAutoFit/>
          </a:bodyPr>
          <a:lstStyle/>
          <a:p>
            <a:pPr marL="342900" indent="-342900">
              <a:buFont typeface="Wingdings" panose="05000000000000000000" pitchFamily="2" charset="2"/>
              <a:buChar char="q"/>
            </a:pPr>
            <a:r>
              <a:rPr lang="en-GB" sz="2400" b="1" dirty="0"/>
              <a:t>QAA Subject Benchmarks</a:t>
            </a:r>
            <a:endParaRPr lang="en-GB" sz="2400" dirty="0">
              <a:solidFill>
                <a:srgbClr val="FF0000"/>
              </a:solidFill>
            </a:endParaRPr>
          </a:p>
          <a:p>
            <a:pPr marL="719138" indent="-358775">
              <a:buFont typeface="Courier New" panose="02070309020205020404" pitchFamily="49" charset="0"/>
              <a:buChar char="o"/>
            </a:pPr>
            <a:r>
              <a:rPr lang="en-GB" sz="2400" dirty="0">
                <a:solidFill>
                  <a:srgbClr val="FF0000"/>
                </a:solidFill>
              </a:rPr>
              <a:t>“Subject Benchmark Statements describe the nature of study and the academic standards expected of graduates in specific subject areas. They show what graduates might reasonably be expected to know, do and understand at the end of their studies” [qaa.ac.uk]</a:t>
            </a:r>
          </a:p>
          <a:p>
            <a:pPr marL="719138" indent="-358775">
              <a:buFont typeface="Courier New" panose="02070309020205020404" pitchFamily="49" charset="0"/>
              <a:buChar char="o"/>
            </a:pPr>
            <a:r>
              <a:rPr lang="en-GB" sz="2400" dirty="0">
                <a:solidFill>
                  <a:srgbClr val="FF0000"/>
                </a:solidFill>
              </a:rPr>
              <a:t>The QAA are currently in the process of updating Subject Benchmark Statements. 28 new and revised statements have currently been published.</a:t>
            </a:r>
          </a:p>
          <a:p>
            <a:pPr marL="719138" indent="-358775">
              <a:buFont typeface="Courier New" panose="02070309020205020404" pitchFamily="49" charset="0"/>
              <a:buChar char="o"/>
            </a:pPr>
            <a:r>
              <a:rPr lang="en-GB" sz="3200" dirty="0">
                <a:solidFill>
                  <a:srgbClr val="FF0000"/>
                </a:solidFill>
                <a:hlinkClick r:id="rId2"/>
              </a:rPr>
              <a:t>QAA Benchmark Statements</a:t>
            </a:r>
            <a:endParaRPr lang="en-GB" sz="3200" dirty="0">
              <a:solidFill>
                <a:srgbClr val="FF0000"/>
              </a:solidFill>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2</a:t>
            </a:fld>
            <a:endParaRPr lang="en-GB" sz="1800" b="1" dirty="0"/>
          </a:p>
        </p:txBody>
      </p:sp>
    </p:spTree>
    <p:extLst>
      <p:ext uri="{BB962C8B-B14F-4D97-AF65-F5344CB8AC3E}">
        <p14:creationId xmlns:p14="http://schemas.microsoft.com/office/powerpoint/2010/main" val="3448061212"/>
      </p:ext>
    </p:extLst>
  </p:cSld>
  <p:clrMapOvr>
    <a:masterClrMapping/>
  </p:clrMapOvr>
  <mc:AlternateContent xmlns:mc="http://schemas.openxmlformats.org/markup-compatibility/2006" xmlns:p14="http://schemas.microsoft.com/office/powerpoint/2010/main">
    <mc:Choice Requires="p14">
      <p:transition spd="slow" p14:dur="2000" advTm="30795"/>
    </mc:Choice>
    <mc:Fallback xmlns="">
      <p:transition spd="slow" advTm="30795"/>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609600" y="533400"/>
            <a:ext cx="8285018" cy="4801314"/>
          </a:xfrm>
          <a:prstGeom prst="rect">
            <a:avLst/>
          </a:prstGeom>
        </p:spPr>
        <p:txBody>
          <a:bodyPr vert="horz" wrap="square" lIns="0" tIns="0" rIns="0" bIns="0" rtlCol="0">
            <a:spAutoFit/>
          </a:bodyPr>
          <a:lstStyle/>
          <a:p>
            <a:pPr marL="342900" indent="-342900">
              <a:buFont typeface="Wingdings" panose="05000000000000000000" pitchFamily="2" charset="2"/>
              <a:buChar char="q"/>
            </a:pPr>
            <a:r>
              <a:rPr lang="en-GB" sz="2400" b="1" dirty="0"/>
              <a:t>QAA Frameworks for Higher Education Qualifications</a:t>
            </a:r>
          </a:p>
          <a:p>
            <a:pPr marL="719138" indent="-358775">
              <a:buFont typeface="Courier New" panose="02070309020205020404" pitchFamily="49" charset="0"/>
              <a:buChar char="o"/>
            </a:pPr>
            <a:r>
              <a:rPr lang="en-GB" sz="2000" dirty="0">
                <a:solidFill>
                  <a:srgbClr val="FF0000"/>
                </a:solidFill>
              </a:rPr>
              <a:t>For example:  “</a:t>
            </a:r>
            <a:r>
              <a:rPr lang="en-GB" sz="2000" b="1" dirty="0">
                <a:solidFill>
                  <a:srgbClr val="FF0000"/>
                </a:solidFill>
              </a:rPr>
              <a:t>Bachelor's degrees with honours [Level 6] </a:t>
            </a:r>
            <a:r>
              <a:rPr lang="en-GB" sz="2000" dirty="0">
                <a:solidFill>
                  <a:srgbClr val="FF0000"/>
                </a:solidFill>
              </a:rPr>
              <a:t>are awarded to students who have demonstrated: </a:t>
            </a:r>
          </a:p>
          <a:p>
            <a:pPr marL="1079500" indent="-360363">
              <a:buFont typeface="Wingdings" panose="05000000000000000000" pitchFamily="2" charset="2"/>
              <a:buChar char="§"/>
            </a:pPr>
            <a:r>
              <a:rPr lang="en-GB" sz="1600" dirty="0">
                <a:solidFill>
                  <a:schemeClr val="accent1">
                    <a:lumMod val="75000"/>
                  </a:schemeClr>
                </a:solidFill>
              </a:rPr>
              <a:t>a systematic understanding of key aspects of their field of study, including acquisition of coherent and detailed knowledge, at least some of which is at, or informed by, the forefront of defined aspects of a discipline </a:t>
            </a:r>
          </a:p>
          <a:p>
            <a:pPr marL="1079500" indent="-360363">
              <a:buFont typeface="Wingdings" panose="05000000000000000000" pitchFamily="2" charset="2"/>
              <a:buChar char="§"/>
            </a:pPr>
            <a:r>
              <a:rPr lang="en-GB" sz="1600" dirty="0">
                <a:solidFill>
                  <a:schemeClr val="accent1">
                    <a:lumMod val="75000"/>
                  </a:schemeClr>
                </a:solidFill>
              </a:rPr>
              <a:t>an ability to deploy accurately established techniques of analysis and enquiry within a discipline </a:t>
            </a:r>
          </a:p>
          <a:p>
            <a:pPr marL="1079500" indent="-360363">
              <a:buFont typeface="Wingdings" panose="05000000000000000000" pitchFamily="2" charset="2"/>
              <a:buChar char="§"/>
            </a:pPr>
            <a:r>
              <a:rPr lang="en-GB" sz="1600" dirty="0">
                <a:solidFill>
                  <a:schemeClr val="accent1">
                    <a:lumMod val="75000"/>
                  </a:schemeClr>
                </a:solidFill>
              </a:rPr>
              <a:t>conceptual understanding that enables the student: </a:t>
            </a:r>
          </a:p>
          <a:p>
            <a:pPr marL="1430338" indent="-352425">
              <a:buFont typeface="Wingdings" panose="05000000000000000000" pitchFamily="2" charset="2"/>
              <a:buChar char="ü"/>
            </a:pPr>
            <a:r>
              <a:rPr lang="en-GB" sz="1600" dirty="0">
                <a:solidFill>
                  <a:srgbClr val="00B050"/>
                </a:solidFill>
              </a:rPr>
              <a:t>to devise and sustain arguments, and/or to solve problems, using ideas and techniques, some of which are at the forefront of a discipline</a:t>
            </a:r>
          </a:p>
          <a:p>
            <a:pPr marL="1430338" indent="-352425">
              <a:buFont typeface="Wingdings" panose="05000000000000000000" pitchFamily="2" charset="2"/>
              <a:buChar char="ü"/>
            </a:pPr>
            <a:r>
              <a:rPr lang="en-GB" sz="1600" dirty="0">
                <a:solidFill>
                  <a:srgbClr val="00B050"/>
                </a:solidFill>
              </a:rPr>
              <a:t>to describe and comment upon particular aspects of current research, or equivalent advanced scholarship, in the discipline </a:t>
            </a:r>
          </a:p>
          <a:p>
            <a:pPr marL="1079500" indent="-360363">
              <a:buFont typeface="Wingdings" panose="05000000000000000000" pitchFamily="2" charset="2"/>
              <a:buChar char="§"/>
            </a:pPr>
            <a:r>
              <a:rPr lang="en-GB" sz="1600" dirty="0">
                <a:solidFill>
                  <a:schemeClr val="accent1">
                    <a:lumMod val="75000"/>
                  </a:schemeClr>
                </a:solidFill>
              </a:rPr>
              <a:t>an appreciation of the uncertainty, ambiguity and limits of knowledge </a:t>
            </a:r>
          </a:p>
          <a:p>
            <a:pPr marL="1079500" indent="-360363">
              <a:buFont typeface="Wingdings" panose="05000000000000000000" pitchFamily="2" charset="2"/>
              <a:buChar char="§"/>
            </a:pPr>
            <a:r>
              <a:rPr lang="en-GB" sz="1600" dirty="0">
                <a:solidFill>
                  <a:schemeClr val="accent1">
                    <a:lumMod val="75000"/>
                  </a:schemeClr>
                </a:solidFill>
              </a:rPr>
              <a:t>the ability to manage their own learning, and to make use of scholarly reviews and primary sources”.</a:t>
            </a:r>
          </a:p>
          <a:p>
            <a:pPr marL="719138" indent="-271463">
              <a:buFont typeface="Courier New" panose="02070309020205020404" pitchFamily="49" charset="0"/>
              <a:buChar char="o"/>
              <a:tabLst>
                <a:tab pos="719138" algn="l"/>
              </a:tabLst>
            </a:pPr>
            <a:r>
              <a:rPr lang="en-GB" sz="2000" dirty="0">
                <a:solidFill>
                  <a:srgbClr val="FF0000"/>
                </a:solidFill>
              </a:rPr>
              <a:t>For details, go to </a:t>
            </a:r>
            <a:r>
              <a:rPr lang="en-GB" sz="2000" dirty="0">
                <a:solidFill>
                  <a:srgbClr val="FF0000"/>
                </a:solidFill>
                <a:hlinkClick r:id="rId2"/>
              </a:rPr>
              <a:t>QAA Framework</a:t>
            </a:r>
            <a:endParaRPr lang="en-GB" sz="2000" dirty="0">
              <a:solidFill>
                <a:srgbClr val="FF0000"/>
              </a:solidFill>
            </a:endParaRPr>
          </a:p>
          <a:p>
            <a:pPr marL="447675">
              <a:tabLst>
                <a:tab pos="719138" algn="l"/>
              </a:tabLst>
            </a:pPr>
            <a:endParaRPr lang="en-GB" sz="2000" dirty="0">
              <a:solidFill>
                <a:srgbClr val="FF0000"/>
              </a:solidFill>
            </a:endParaRPr>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3</a:t>
            </a:fld>
            <a:endParaRPr lang="en-GB" sz="1800" b="1" dirty="0"/>
          </a:p>
        </p:txBody>
      </p:sp>
    </p:spTree>
    <p:extLst>
      <p:ext uri="{BB962C8B-B14F-4D97-AF65-F5344CB8AC3E}">
        <p14:creationId xmlns:p14="http://schemas.microsoft.com/office/powerpoint/2010/main" val="3971206562"/>
      </p:ext>
    </p:extLst>
  </p:cSld>
  <p:clrMapOvr>
    <a:masterClrMapping/>
  </p:clrMapOvr>
  <mc:AlternateContent xmlns:mc="http://schemas.openxmlformats.org/markup-compatibility/2006" xmlns:p14="http://schemas.microsoft.com/office/powerpoint/2010/main">
    <mc:Choice Requires="p14">
      <p:transition spd="slow" p14:dur="2000" advTm="90763"/>
    </mc:Choice>
    <mc:Fallback xmlns="">
      <p:transition spd="slow" advTm="90763"/>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p:nvPr/>
        </p:nvSpPr>
        <p:spPr>
          <a:xfrm>
            <a:off x="706582" y="1065623"/>
            <a:ext cx="8041337" cy="3816429"/>
          </a:xfrm>
          <a:prstGeom prst="rect">
            <a:avLst/>
          </a:prstGeom>
        </p:spPr>
        <p:txBody>
          <a:bodyPr vert="horz" wrap="square" lIns="0" tIns="0" rIns="0" bIns="0" rtlCol="0">
            <a:spAutoFit/>
          </a:bodyPr>
          <a:lstStyle/>
          <a:p>
            <a:pPr marL="342900" indent="-342900">
              <a:buFont typeface="Wingdings" panose="05000000000000000000" pitchFamily="2" charset="2"/>
              <a:buChar char="q"/>
            </a:pPr>
            <a:r>
              <a:rPr lang="en-GB" sz="2400" b="1" dirty="0"/>
              <a:t>External Examiners</a:t>
            </a:r>
          </a:p>
          <a:p>
            <a:pPr marL="719138" indent="-358775">
              <a:buFont typeface="Courier New" panose="02070309020205020404" pitchFamily="49" charset="0"/>
              <a:buChar char="o"/>
            </a:pPr>
            <a:endParaRPr lang="en-GB" sz="800" dirty="0">
              <a:solidFill>
                <a:srgbClr val="FF0000"/>
              </a:solidFill>
            </a:endParaRPr>
          </a:p>
          <a:p>
            <a:pPr marL="719138" indent="-358775">
              <a:buFont typeface="Courier New" panose="02070309020205020404" pitchFamily="49" charset="0"/>
              <a:buChar char="o"/>
            </a:pPr>
            <a:r>
              <a:rPr lang="en-GB" sz="2000" dirty="0">
                <a:solidFill>
                  <a:srgbClr val="FF0000"/>
                </a:solidFill>
              </a:rPr>
              <a:t>External examining has played an important role in UK higher education since the 19</a:t>
            </a:r>
            <a:r>
              <a:rPr lang="en-GB" sz="2000" baseline="30000" dirty="0">
                <a:solidFill>
                  <a:srgbClr val="FF0000"/>
                </a:solidFill>
              </a:rPr>
              <a:t>th</a:t>
            </a:r>
            <a:r>
              <a:rPr lang="en-GB" sz="2000" dirty="0">
                <a:solidFill>
                  <a:srgbClr val="FF0000"/>
                </a:solidFill>
              </a:rPr>
              <a:t> century.</a:t>
            </a:r>
          </a:p>
          <a:p>
            <a:pPr marL="719138" indent="-358775">
              <a:buFont typeface="Courier New" panose="02070309020205020404" pitchFamily="49" charset="0"/>
              <a:buChar char="o"/>
            </a:pPr>
            <a:endParaRPr lang="en-GB" sz="800" dirty="0">
              <a:solidFill>
                <a:srgbClr val="FF0000"/>
              </a:solidFill>
            </a:endParaRPr>
          </a:p>
          <a:p>
            <a:pPr marL="719138" indent="-358775">
              <a:buFont typeface="Courier New" panose="02070309020205020404" pitchFamily="49" charset="0"/>
              <a:buChar char="o"/>
            </a:pPr>
            <a:r>
              <a:rPr lang="en-GB" sz="2000" dirty="0">
                <a:solidFill>
                  <a:srgbClr val="FF0000"/>
                </a:solidFill>
              </a:rPr>
              <a:t>At Liverpool Hope, we value the comments of External Examiners very highly.</a:t>
            </a:r>
          </a:p>
          <a:p>
            <a:pPr marL="360363"/>
            <a:endParaRPr lang="en-GB" sz="2000" dirty="0">
              <a:solidFill>
                <a:srgbClr val="FF0000"/>
              </a:solidFill>
            </a:endParaRPr>
          </a:p>
          <a:p>
            <a:pPr marL="719138" indent="-358775">
              <a:buFont typeface="Courier New" panose="02070309020205020404" pitchFamily="49" charset="0"/>
              <a:buChar char="o"/>
            </a:pPr>
            <a:r>
              <a:rPr lang="en-GB" sz="2000" dirty="0">
                <a:solidFill>
                  <a:srgbClr val="FF0000"/>
                </a:solidFill>
              </a:rPr>
              <a:t>In order to provide assurance for stakeholders it is important that External Examiners are familiar with the policies and processes of the University.</a:t>
            </a:r>
          </a:p>
          <a:p>
            <a:pPr marL="719138" indent="-358775">
              <a:buFont typeface="Courier New" panose="02070309020205020404" pitchFamily="49" charset="0"/>
              <a:buChar char="o"/>
            </a:pPr>
            <a:endParaRPr lang="en-GB" sz="800" dirty="0">
              <a:solidFill>
                <a:srgbClr val="FF0000"/>
              </a:solidFill>
            </a:endParaRPr>
          </a:p>
          <a:p>
            <a:pPr marL="719138" indent="-358775">
              <a:buFont typeface="Courier New" panose="02070309020205020404" pitchFamily="49" charset="0"/>
              <a:buChar char="o"/>
            </a:pPr>
            <a:endParaRPr lang="en-GB" sz="2000" dirty="0">
              <a:solidFill>
                <a:srgbClr val="FF0000"/>
              </a:solidFill>
            </a:endParaRPr>
          </a:p>
          <a:p>
            <a:endParaRPr lang="en-GB" sz="2000" dirty="0"/>
          </a:p>
        </p:txBody>
      </p:sp>
      <p:sp>
        <p:nvSpPr>
          <p:cNvPr id="4" name="Slide Number Placeholder 3"/>
          <p:cNvSpPr>
            <a:spLocks noGrp="1"/>
          </p:cNvSpPr>
          <p:nvPr>
            <p:ph type="sldNum" sz="quarter" idx="12"/>
          </p:nvPr>
        </p:nvSpPr>
        <p:spPr>
          <a:xfrm>
            <a:off x="0" y="6356351"/>
            <a:ext cx="706582" cy="365125"/>
          </a:xfrm>
        </p:spPr>
        <p:txBody>
          <a:bodyPr/>
          <a:lstStyle/>
          <a:p>
            <a:fld id="{B6F15528-21DE-4FAA-801E-634DDDAF4B2B}" type="slidenum">
              <a:rPr lang="en-GB" sz="1800" b="1" smtClean="0"/>
              <a:t>4</a:t>
            </a:fld>
            <a:endParaRPr lang="en-GB" sz="1800" b="1" dirty="0"/>
          </a:p>
        </p:txBody>
      </p:sp>
    </p:spTree>
    <p:extLst>
      <p:ext uri="{BB962C8B-B14F-4D97-AF65-F5344CB8AC3E}">
        <p14:creationId xmlns:p14="http://schemas.microsoft.com/office/powerpoint/2010/main" val="74297494"/>
      </p:ext>
    </p:extLst>
  </p:cSld>
  <p:clrMapOvr>
    <a:masterClrMapping/>
  </p:clrMapOvr>
  <mc:AlternateContent xmlns:mc="http://schemas.openxmlformats.org/markup-compatibility/2006" xmlns:p14="http://schemas.microsoft.com/office/powerpoint/2010/main">
    <mc:Choice Requires="p14">
      <p:transition spd="slow" p14:dur="2000" advTm="73674"/>
    </mc:Choice>
    <mc:Fallback xmlns="">
      <p:transition spd="slow" advTm="73674"/>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ACCE48-27F9-46A0-8013-C0A98808D306}" type="slidenum">
              <a:rPr lang="en-GB" smtClean="0"/>
              <a:pPr eaLnBrk="1" hangingPunct="1"/>
              <a:t>5</a:t>
            </a:fld>
            <a:endParaRPr lang="en-GB" dirty="0"/>
          </a:p>
        </p:txBody>
      </p:sp>
      <p:sp>
        <p:nvSpPr>
          <p:cNvPr id="16387" name="Rectangle 2"/>
          <p:cNvSpPr>
            <a:spLocks noGrp="1" noChangeArrowheads="1"/>
          </p:cNvSpPr>
          <p:nvPr>
            <p:ph type="title"/>
          </p:nvPr>
        </p:nvSpPr>
        <p:spPr>
          <a:xfrm>
            <a:off x="457200" y="274638"/>
            <a:ext cx="8229600" cy="994122"/>
          </a:xfrm>
        </p:spPr>
        <p:txBody>
          <a:bodyPr>
            <a:normAutofit fontScale="90000"/>
          </a:bodyPr>
          <a:lstStyle/>
          <a:p>
            <a:pPr marL="360363" indent="-360363"/>
            <a:r>
              <a:rPr lang="en-GB" sz="3600" b="1" dirty="0">
                <a:latin typeface="Calibri"/>
                <a:cs typeface="Calibri"/>
              </a:rPr>
              <a:t>2. Policies and Processes:</a:t>
            </a:r>
            <a:br>
              <a:rPr lang="en-GB" sz="3600" b="1" dirty="0">
                <a:latin typeface="Calibri"/>
                <a:cs typeface="Calibri"/>
              </a:rPr>
            </a:br>
            <a:r>
              <a:rPr lang="en-GB" sz="3600" b="1" dirty="0">
                <a:latin typeface="Calibri"/>
                <a:cs typeface="Calibri"/>
              </a:rPr>
              <a:t>[a]  </a:t>
            </a:r>
            <a:r>
              <a:rPr lang="en-GB" sz="3600" b="1" i="1" dirty="0">
                <a:latin typeface="Calibri"/>
                <a:cs typeface="Calibri"/>
              </a:rPr>
              <a:t>Degree Classification</a:t>
            </a:r>
            <a:endParaRPr lang="en-GB" sz="3600" b="1" i="1" dirty="0"/>
          </a:p>
        </p:txBody>
      </p:sp>
      <p:sp>
        <p:nvSpPr>
          <p:cNvPr id="16388" name="Rectangle 3"/>
          <p:cNvSpPr>
            <a:spLocks noGrp="1" noChangeArrowheads="1"/>
          </p:cNvSpPr>
          <p:nvPr>
            <p:ph type="body" idx="1"/>
          </p:nvPr>
        </p:nvSpPr>
        <p:spPr>
          <a:xfrm>
            <a:off x="457200" y="1412776"/>
            <a:ext cx="8534400" cy="5445224"/>
          </a:xfrm>
        </p:spPr>
        <p:txBody>
          <a:bodyPr>
            <a:normAutofit fontScale="25000" lnSpcReduction="20000"/>
          </a:bodyPr>
          <a:lstStyle/>
          <a:p>
            <a:pPr marL="719138" lvl="2" indent="-358775" eaLnBrk="1" hangingPunct="1">
              <a:lnSpc>
                <a:spcPct val="120000"/>
              </a:lnSpc>
              <a:spcBef>
                <a:spcPts val="0"/>
              </a:spcBef>
              <a:buFont typeface="Wingdings" panose="05000000000000000000" pitchFamily="2" charset="2"/>
              <a:buChar char="q"/>
            </a:pPr>
            <a:r>
              <a:rPr lang="en-GB" sz="9600" dirty="0"/>
              <a:t>In almost all cases </a:t>
            </a:r>
            <a:r>
              <a:rPr lang="en-GB" sz="9600" b="1" u="sng" dirty="0"/>
              <a:t>Level 6 Honours degrees </a:t>
            </a:r>
            <a:r>
              <a:rPr lang="en-GB" sz="9600" dirty="0"/>
              <a:t>are classified using the following scheme:</a:t>
            </a:r>
          </a:p>
          <a:p>
            <a:pPr marL="1079500" lvl="2" indent="-360363" eaLnBrk="1" hangingPunct="1">
              <a:lnSpc>
                <a:spcPct val="120000"/>
              </a:lnSpc>
              <a:spcBef>
                <a:spcPts val="0"/>
              </a:spcBef>
              <a:buFont typeface="Courier New" panose="02070309020205020404" pitchFamily="49" charset="0"/>
              <a:buChar char="o"/>
            </a:pPr>
            <a:r>
              <a:rPr lang="en-GB" sz="8000" dirty="0">
                <a:solidFill>
                  <a:srgbClr val="FF0000"/>
                </a:solidFill>
              </a:rPr>
              <a:t>First class [typically 70+]</a:t>
            </a:r>
          </a:p>
          <a:p>
            <a:pPr marL="1079500" lvl="2" indent="-360363" eaLnBrk="1" hangingPunct="1">
              <a:lnSpc>
                <a:spcPct val="120000"/>
              </a:lnSpc>
              <a:spcBef>
                <a:spcPts val="0"/>
              </a:spcBef>
              <a:buFont typeface="Courier New" panose="02070309020205020404" pitchFamily="49" charset="0"/>
              <a:buChar char="o"/>
            </a:pPr>
            <a:r>
              <a:rPr lang="en-GB" sz="8000" dirty="0">
                <a:solidFill>
                  <a:srgbClr val="FF0000"/>
                </a:solidFill>
              </a:rPr>
              <a:t>Upper second class [typically 60-69]</a:t>
            </a:r>
          </a:p>
          <a:p>
            <a:pPr marL="1079500" lvl="2" indent="-360363" eaLnBrk="1" hangingPunct="1">
              <a:lnSpc>
                <a:spcPct val="120000"/>
              </a:lnSpc>
              <a:spcBef>
                <a:spcPts val="0"/>
              </a:spcBef>
              <a:buFont typeface="Courier New" panose="02070309020205020404" pitchFamily="49" charset="0"/>
              <a:buChar char="o"/>
            </a:pPr>
            <a:r>
              <a:rPr lang="en-GB" sz="8000" dirty="0">
                <a:solidFill>
                  <a:srgbClr val="FF0000"/>
                </a:solidFill>
              </a:rPr>
              <a:t>Lower second class [typically 50-59]</a:t>
            </a:r>
          </a:p>
          <a:p>
            <a:pPr marL="1079500" lvl="2" indent="-360363" eaLnBrk="1" hangingPunct="1">
              <a:lnSpc>
                <a:spcPct val="120000"/>
              </a:lnSpc>
              <a:spcBef>
                <a:spcPts val="0"/>
              </a:spcBef>
              <a:buFont typeface="Courier New" panose="02070309020205020404" pitchFamily="49" charset="0"/>
              <a:buChar char="o"/>
            </a:pPr>
            <a:r>
              <a:rPr lang="en-GB" sz="8000" dirty="0">
                <a:solidFill>
                  <a:srgbClr val="FF0000"/>
                </a:solidFill>
              </a:rPr>
              <a:t>Third class [typically 40-49].</a:t>
            </a:r>
          </a:p>
          <a:p>
            <a:pPr marL="360363" lvl="2" indent="-360363" eaLnBrk="1" hangingPunct="1">
              <a:lnSpc>
                <a:spcPct val="120000"/>
              </a:lnSpc>
              <a:spcBef>
                <a:spcPts val="0"/>
              </a:spcBef>
            </a:pPr>
            <a:endParaRPr lang="en-GB" sz="3200" dirty="0"/>
          </a:p>
          <a:p>
            <a:pPr marL="719138" lvl="2" indent="-358775">
              <a:lnSpc>
                <a:spcPct val="120000"/>
              </a:lnSpc>
              <a:spcBef>
                <a:spcPts val="0"/>
              </a:spcBef>
              <a:buFont typeface="Wingdings" panose="05000000000000000000" pitchFamily="2" charset="2"/>
              <a:buChar char="q"/>
            </a:pPr>
            <a:r>
              <a:rPr lang="en-GB" sz="9600" b="1" u="sng" dirty="0"/>
              <a:t>Level 7 Masters degrees </a:t>
            </a:r>
            <a:r>
              <a:rPr lang="en-GB" sz="9600" dirty="0"/>
              <a:t>tend to be classified differently:</a:t>
            </a:r>
          </a:p>
          <a:p>
            <a:pPr marL="1079500" lvl="2" indent="-360363">
              <a:lnSpc>
                <a:spcPct val="120000"/>
              </a:lnSpc>
              <a:spcBef>
                <a:spcPts val="0"/>
              </a:spcBef>
              <a:buFont typeface="Courier New" panose="02070309020205020404" pitchFamily="49" charset="0"/>
              <a:buChar char="o"/>
            </a:pPr>
            <a:r>
              <a:rPr lang="en-GB" sz="7400" dirty="0">
                <a:solidFill>
                  <a:srgbClr val="FF0000"/>
                </a:solidFill>
              </a:rPr>
              <a:t>Distinction [70+]</a:t>
            </a:r>
          </a:p>
          <a:p>
            <a:pPr marL="1079500" lvl="2" indent="-360363">
              <a:lnSpc>
                <a:spcPct val="120000"/>
              </a:lnSpc>
              <a:spcBef>
                <a:spcPts val="0"/>
              </a:spcBef>
              <a:buFont typeface="Courier New" panose="02070309020205020404" pitchFamily="49" charset="0"/>
              <a:buChar char="o"/>
            </a:pPr>
            <a:r>
              <a:rPr lang="en-GB" sz="7400" dirty="0">
                <a:solidFill>
                  <a:srgbClr val="FF0000"/>
                </a:solidFill>
              </a:rPr>
              <a:t>Merit [60+]</a:t>
            </a:r>
          </a:p>
          <a:p>
            <a:pPr marL="1079500" lvl="2" indent="-360363">
              <a:lnSpc>
                <a:spcPct val="120000"/>
              </a:lnSpc>
              <a:spcBef>
                <a:spcPts val="0"/>
              </a:spcBef>
              <a:buFont typeface="Courier New" panose="02070309020205020404" pitchFamily="49" charset="0"/>
              <a:buChar char="o"/>
            </a:pPr>
            <a:r>
              <a:rPr lang="en-GB" sz="7400" dirty="0">
                <a:solidFill>
                  <a:srgbClr val="FF0000"/>
                </a:solidFill>
              </a:rPr>
              <a:t>Pass [50+].</a:t>
            </a:r>
          </a:p>
          <a:p>
            <a:pPr marL="360363" lvl="2" indent="-360363" eaLnBrk="1" hangingPunct="1">
              <a:lnSpc>
                <a:spcPct val="120000"/>
              </a:lnSpc>
              <a:spcBef>
                <a:spcPts val="0"/>
              </a:spcBef>
            </a:pPr>
            <a:endParaRPr lang="en-GB" sz="3200" dirty="0"/>
          </a:p>
          <a:p>
            <a:pPr marL="719138" lvl="2" indent="-358775" eaLnBrk="1" hangingPunct="1">
              <a:lnSpc>
                <a:spcPct val="120000"/>
              </a:lnSpc>
              <a:spcBef>
                <a:spcPts val="0"/>
              </a:spcBef>
              <a:buFont typeface="Wingdings" panose="05000000000000000000" pitchFamily="2" charset="2"/>
              <a:buChar char="q"/>
            </a:pPr>
            <a:r>
              <a:rPr lang="en-GB" sz="9600" dirty="0"/>
              <a:t>However:</a:t>
            </a:r>
          </a:p>
          <a:p>
            <a:pPr marL="1079500" lvl="2" indent="-360363" eaLnBrk="1" hangingPunct="1">
              <a:lnSpc>
                <a:spcPct val="120000"/>
              </a:lnSpc>
              <a:spcBef>
                <a:spcPts val="0"/>
              </a:spcBef>
              <a:buFont typeface="Courier New" panose="02070309020205020404" pitchFamily="49" charset="0"/>
              <a:buChar char="o"/>
            </a:pPr>
            <a:r>
              <a:rPr lang="en-GB" sz="8000" dirty="0">
                <a:solidFill>
                  <a:srgbClr val="FF0000"/>
                </a:solidFill>
              </a:rPr>
              <a:t>the scale can vary across Universities [especially for Masters degrees];</a:t>
            </a:r>
          </a:p>
          <a:p>
            <a:pPr marL="1079500" lvl="2" indent="-360363" eaLnBrk="1" hangingPunct="1">
              <a:lnSpc>
                <a:spcPct val="120000"/>
              </a:lnSpc>
              <a:spcBef>
                <a:spcPts val="0"/>
              </a:spcBef>
              <a:buFont typeface="Courier New" panose="02070309020205020404" pitchFamily="49" charset="0"/>
              <a:buChar char="o"/>
            </a:pPr>
            <a:r>
              <a:rPr lang="en-GB" sz="8000" dirty="0">
                <a:solidFill>
                  <a:srgbClr val="FF0000"/>
                </a:solidFill>
              </a:rPr>
              <a:t>each University is able to set its </a:t>
            </a:r>
            <a:r>
              <a:rPr lang="en-GB" sz="8000" u="sng" dirty="0">
                <a:solidFill>
                  <a:srgbClr val="FF0000"/>
                </a:solidFill>
              </a:rPr>
              <a:t>own detailed rules</a:t>
            </a:r>
            <a:r>
              <a:rPr lang="en-GB" sz="8000" dirty="0">
                <a:solidFill>
                  <a:srgbClr val="FF0000"/>
                </a:solidFill>
              </a:rPr>
              <a:t>: </a:t>
            </a:r>
          </a:p>
          <a:p>
            <a:pPr marL="1079500" lvl="2" indent="0" eaLnBrk="1" hangingPunct="1">
              <a:lnSpc>
                <a:spcPct val="120000"/>
              </a:lnSpc>
              <a:spcBef>
                <a:spcPts val="0"/>
              </a:spcBef>
              <a:buNone/>
            </a:pPr>
            <a:r>
              <a:rPr lang="en-GB" sz="8000" dirty="0">
                <a:solidFill>
                  <a:srgbClr val="FF0000"/>
                </a:solidFill>
              </a:rPr>
              <a:t>there </a:t>
            </a:r>
            <a:r>
              <a:rPr lang="en-GB" sz="8000" b="1" u="sng" dirty="0">
                <a:solidFill>
                  <a:srgbClr val="FF0000"/>
                </a:solidFill>
              </a:rPr>
              <a:t>is no national benchmark</a:t>
            </a:r>
            <a:r>
              <a:rPr lang="en-GB" sz="8000" dirty="0">
                <a:solidFill>
                  <a:srgbClr val="FF0000"/>
                </a:solidFill>
              </a:rPr>
              <a:t>.</a:t>
            </a:r>
          </a:p>
          <a:p>
            <a:pPr marL="360363" lvl="2" indent="-360363" eaLnBrk="1" hangingPunct="1">
              <a:lnSpc>
                <a:spcPct val="80000"/>
              </a:lnSpc>
            </a:pPr>
            <a:endParaRPr lang="en-GB" sz="7400" dirty="0"/>
          </a:p>
        </p:txBody>
      </p:sp>
    </p:spTree>
    <p:extLst>
      <p:ext uri="{BB962C8B-B14F-4D97-AF65-F5344CB8AC3E}">
        <p14:creationId xmlns:p14="http://schemas.microsoft.com/office/powerpoint/2010/main" val="2805093101"/>
      </p:ext>
    </p:extLst>
  </p:cSld>
  <p:clrMapOvr>
    <a:masterClrMapping/>
  </p:clrMapOvr>
  <mc:AlternateContent xmlns:mc="http://schemas.openxmlformats.org/markup-compatibility/2006" xmlns:p14="http://schemas.microsoft.com/office/powerpoint/2010/main">
    <mc:Choice Requires="p14">
      <p:transition spd="slow" p14:dur="2000" advTm="122902"/>
    </mc:Choice>
    <mc:Fallback xmlns="">
      <p:transition spd="slow" advTm="122902"/>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ACCE48-27F9-46A0-8013-C0A98808D306}" type="slidenum">
              <a:rPr lang="en-GB" smtClean="0"/>
              <a:pPr eaLnBrk="1" hangingPunct="1"/>
              <a:t>6</a:t>
            </a:fld>
            <a:endParaRPr lang="en-GB" dirty="0"/>
          </a:p>
        </p:txBody>
      </p:sp>
      <p:sp>
        <p:nvSpPr>
          <p:cNvPr id="3" name="Content Placeholder 2">
            <a:extLst>
              <a:ext uri="{FF2B5EF4-FFF2-40B4-BE49-F238E27FC236}">
                <a16:creationId xmlns:a16="http://schemas.microsoft.com/office/drawing/2014/main" id="{FDB6D8EF-5634-4E14-A746-1AE42D736D93}"/>
              </a:ext>
            </a:extLst>
          </p:cNvPr>
          <p:cNvSpPr>
            <a:spLocks noGrp="1"/>
          </p:cNvSpPr>
          <p:nvPr>
            <p:ph idx="1"/>
          </p:nvPr>
        </p:nvSpPr>
        <p:spPr>
          <a:xfrm>
            <a:off x="628650" y="685800"/>
            <a:ext cx="7886700" cy="4351338"/>
          </a:xfrm>
        </p:spPr>
        <p:txBody>
          <a:bodyPr/>
          <a:lstStyle/>
          <a:p>
            <a:r>
              <a:rPr lang="en-GB" dirty="0"/>
              <a:t>Recent guidelines in relation to algorithm composition have been reported by UKSCQA</a:t>
            </a:r>
          </a:p>
          <a:p>
            <a:r>
              <a:rPr lang="en-GB" dirty="0"/>
              <a:t>The research report can be accessed </a:t>
            </a:r>
            <a:r>
              <a:rPr lang="en-GB" dirty="0">
                <a:hlinkClick r:id="rId2"/>
              </a:rPr>
              <a:t>here</a:t>
            </a:r>
            <a:endParaRPr lang="en-GB" dirty="0"/>
          </a:p>
          <a:p>
            <a:r>
              <a:rPr lang="en-GB" dirty="0"/>
              <a:t>The statement reaffirms the sectors ‘commitment to fairness, transparency and reliability in academic standards’</a:t>
            </a:r>
          </a:p>
          <a:p>
            <a:r>
              <a:rPr lang="en-GB" dirty="0"/>
              <a:t>At Hope we currently have a dual algorithm system to classify undergraduate awards (bachelors and integrated masters). In the coming years we will move to a single algorithm.</a:t>
            </a:r>
          </a:p>
        </p:txBody>
      </p:sp>
    </p:spTree>
    <p:extLst>
      <p:ext uri="{BB962C8B-B14F-4D97-AF65-F5344CB8AC3E}">
        <p14:creationId xmlns:p14="http://schemas.microsoft.com/office/powerpoint/2010/main" val="2884025333"/>
      </p:ext>
    </p:extLst>
  </p:cSld>
  <p:clrMapOvr>
    <a:masterClrMapping/>
  </p:clrMapOvr>
  <mc:AlternateContent xmlns:mc="http://schemas.openxmlformats.org/markup-compatibility/2006" xmlns:p14="http://schemas.microsoft.com/office/powerpoint/2010/main">
    <mc:Choice Requires="p14">
      <p:transition spd="slow" p14:dur="2000" advTm="75796"/>
    </mc:Choice>
    <mc:Fallback xmlns="">
      <p:transition spd="slow" advTm="75796"/>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DFACCE48-27F9-46A0-8013-C0A98808D306}" type="slidenum">
              <a:rPr lang="en-GB" smtClean="0"/>
              <a:pPr eaLnBrk="1" hangingPunct="1"/>
              <a:t>7</a:t>
            </a:fld>
            <a:endParaRPr lang="en-GB" dirty="0"/>
          </a:p>
        </p:txBody>
      </p:sp>
      <p:sp>
        <p:nvSpPr>
          <p:cNvPr id="16387" name="Rectangle 2"/>
          <p:cNvSpPr>
            <a:spLocks noGrp="1" noChangeArrowheads="1"/>
          </p:cNvSpPr>
          <p:nvPr>
            <p:ph type="title"/>
          </p:nvPr>
        </p:nvSpPr>
        <p:spPr>
          <a:xfrm>
            <a:off x="457200" y="381000"/>
            <a:ext cx="8229600" cy="805408"/>
          </a:xfrm>
        </p:spPr>
        <p:txBody>
          <a:bodyPr>
            <a:normAutofit fontScale="90000"/>
          </a:bodyPr>
          <a:lstStyle/>
          <a:p>
            <a:pPr marL="360363" indent="-360363"/>
            <a:r>
              <a:rPr lang="en-GB" sz="3600" b="1" dirty="0">
                <a:latin typeface="+mn-lt"/>
              </a:rPr>
              <a:t>Role of External Examiners in Quality Assurance</a:t>
            </a:r>
            <a:br>
              <a:rPr lang="en-GB" sz="2800" b="1" dirty="0"/>
            </a:br>
            <a:endParaRPr lang="en-GB" sz="2800" b="1" i="1" dirty="0"/>
          </a:p>
        </p:txBody>
      </p:sp>
      <p:sp>
        <p:nvSpPr>
          <p:cNvPr id="16388" name="Rectangle 3"/>
          <p:cNvSpPr>
            <a:spLocks noGrp="1" noChangeArrowheads="1"/>
          </p:cNvSpPr>
          <p:nvPr>
            <p:ph type="body" idx="1"/>
          </p:nvPr>
        </p:nvSpPr>
        <p:spPr>
          <a:xfrm>
            <a:off x="533400" y="950641"/>
            <a:ext cx="7981950" cy="3657600"/>
          </a:xfrm>
        </p:spPr>
        <p:txBody>
          <a:bodyPr>
            <a:normAutofit fontScale="32500" lnSpcReduction="20000"/>
          </a:bodyPr>
          <a:lstStyle/>
          <a:p>
            <a:pPr marL="1371600" lvl="2" indent="-457200" eaLnBrk="1" hangingPunct="1">
              <a:lnSpc>
                <a:spcPct val="80000"/>
              </a:lnSpc>
            </a:pPr>
            <a:endParaRPr lang="en-GB" sz="1200" dirty="0">
              <a:solidFill>
                <a:srgbClr val="0000FF"/>
              </a:solidFill>
            </a:endParaRPr>
          </a:p>
          <a:p>
            <a:pPr>
              <a:lnSpc>
                <a:spcPct val="120000"/>
              </a:lnSpc>
              <a:spcBef>
                <a:spcPts val="0"/>
              </a:spcBef>
              <a:buFont typeface="Wingdings" panose="05000000000000000000" pitchFamily="2" charset="2"/>
              <a:buChar char="q"/>
            </a:pPr>
            <a:endParaRPr lang="en-GB" sz="3200" dirty="0"/>
          </a:p>
          <a:p>
            <a:pPr marL="719138" indent="-358775">
              <a:lnSpc>
                <a:spcPct val="120000"/>
              </a:lnSpc>
              <a:spcBef>
                <a:spcPts val="0"/>
              </a:spcBef>
              <a:buFont typeface="Courier New" panose="02070309020205020404" pitchFamily="49" charset="0"/>
              <a:buChar char="o"/>
            </a:pPr>
            <a:r>
              <a:rPr lang="en-GB" sz="8000" dirty="0">
                <a:solidFill>
                  <a:srgbClr val="FF0000"/>
                </a:solidFill>
              </a:rPr>
              <a:t>external examiners CAN provide assurance that a University is following </a:t>
            </a:r>
            <a:r>
              <a:rPr lang="en-GB" sz="8000" u="sng" dirty="0">
                <a:solidFill>
                  <a:srgbClr val="FF0000"/>
                </a:solidFill>
              </a:rPr>
              <a:t>its own rules;</a:t>
            </a:r>
          </a:p>
          <a:p>
            <a:pPr marL="719138" indent="-358775">
              <a:lnSpc>
                <a:spcPct val="120000"/>
              </a:lnSpc>
              <a:spcBef>
                <a:spcPts val="0"/>
              </a:spcBef>
              <a:buFont typeface="Courier New" panose="02070309020205020404" pitchFamily="49" charset="0"/>
              <a:buChar char="o"/>
            </a:pPr>
            <a:r>
              <a:rPr lang="en-GB" sz="8000" dirty="0">
                <a:solidFill>
                  <a:srgbClr val="FF0000"/>
                </a:solidFill>
              </a:rPr>
              <a:t>they CANNOT, in principle, provide assurance that the University’s classification rules are in line with national standards, </a:t>
            </a:r>
          </a:p>
          <a:p>
            <a:pPr marL="719138" indent="-358775">
              <a:lnSpc>
                <a:spcPct val="120000"/>
              </a:lnSpc>
              <a:spcBef>
                <a:spcPts val="0"/>
              </a:spcBef>
              <a:buFont typeface="Courier New" panose="02070309020205020404" pitchFamily="49" charset="0"/>
              <a:buChar char="o"/>
            </a:pPr>
            <a:r>
              <a:rPr lang="en-GB" sz="8000" dirty="0">
                <a:solidFill>
                  <a:srgbClr val="FF0000"/>
                </a:solidFill>
              </a:rPr>
              <a:t>they CANNOT, in principle, provide assurance that “a first class degree in Institution X means the same as a first class degree in all other institutions”.</a:t>
            </a:r>
          </a:p>
        </p:txBody>
      </p:sp>
    </p:spTree>
    <p:extLst>
      <p:ext uri="{BB962C8B-B14F-4D97-AF65-F5344CB8AC3E}">
        <p14:creationId xmlns:p14="http://schemas.microsoft.com/office/powerpoint/2010/main" val="2200493358"/>
      </p:ext>
    </p:extLst>
  </p:cSld>
  <p:clrMapOvr>
    <a:masterClrMapping/>
  </p:clrMapOvr>
  <mc:AlternateContent xmlns:mc="http://schemas.openxmlformats.org/markup-compatibility/2006" xmlns:p14="http://schemas.microsoft.com/office/powerpoint/2010/main">
    <mc:Choice Requires="p14">
      <p:transition spd="slow" p14:dur="2000" advTm="171541"/>
    </mc:Choice>
    <mc:Fallback xmlns="">
      <p:transition spd="slow" advTm="171541"/>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DFACCE48-27F9-46A0-8013-C0A98808D306}" type="slidenum">
              <a:rPr kumimoji="0" lang="en-GB" sz="1800" b="0" i="0" u="none" strike="noStrike" kern="1200" cap="none" spc="0" normalizeH="0" baseline="0" noProof="0" smtClean="0">
                <a:ln>
                  <a:noFill/>
                </a:ln>
                <a:solidFill>
                  <a:prstClr val="black"/>
                </a:solidFill>
                <a:effectLst/>
                <a:uLnTx/>
                <a:uFillTx/>
                <a:latin typeface="Arial"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8</a:t>
            </a:fld>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387" name="Rectangle 2"/>
          <p:cNvSpPr>
            <a:spLocks noGrp="1" noChangeArrowheads="1"/>
          </p:cNvSpPr>
          <p:nvPr>
            <p:ph type="title"/>
          </p:nvPr>
        </p:nvSpPr>
        <p:spPr>
          <a:xfrm>
            <a:off x="457200" y="274638"/>
            <a:ext cx="8229600" cy="994122"/>
          </a:xfrm>
        </p:spPr>
        <p:txBody>
          <a:bodyPr>
            <a:normAutofit fontScale="90000"/>
          </a:bodyPr>
          <a:lstStyle/>
          <a:p>
            <a:pPr marL="360363" indent="-360363"/>
            <a:br>
              <a:rPr lang="en-GB" sz="3600" b="1" dirty="0">
                <a:latin typeface="Calibri"/>
                <a:cs typeface="Calibri"/>
              </a:rPr>
            </a:br>
            <a:r>
              <a:rPr lang="en-GB" sz="3600" b="1" i="1" dirty="0">
                <a:latin typeface="Calibri"/>
                <a:cs typeface="Calibri"/>
              </a:rPr>
              <a:t>Accuracy and reliability of marking</a:t>
            </a:r>
            <a:endParaRPr lang="en-GB" sz="3600" b="1" i="1" dirty="0"/>
          </a:p>
        </p:txBody>
      </p:sp>
      <p:sp>
        <p:nvSpPr>
          <p:cNvPr id="16388" name="Rectangle 3"/>
          <p:cNvSpPr>
            <a:spLocks noGrp="1" noChangeArrowheads="1"/>
          </p:cNvSpPr>
          <p:nvPr>
            <p:ph type="body" idx="1"/>
          </p:nvPr>
        </p:nvSpPr>
        <p:spPr>
          <a:xfrm>
            <a:off x="457200" y="1276252"/>
            <a:ext cx="8686800" cy="5445224"/>
          </a:xfrm>
        </p:spPr>
        <p:txBody>
          <a:bodyPr>
            <a:normAutofit/>
          </a:bodyPr>
          <a:lstStyle/>
          <a:p>
            <a:pPr marL="719138" lvl="2" indent="-358775" eaLnBrk="1" hangingPunct="1">
              <a:lnSpc>
                <a:spcPct val="120000"/>
              </a:lnSpc>
              <a:spcBef>
                <a:spcPts val="0"/>
              </a:spcBef>
              <a:buFont typeface="Wingdings" panose="05000000000000000000" pitchFamily="2" charset="2"/>
              <a:buChar char="q"/>
            </a:pPr>
            <a:r>
              <a:rPr lang="en-GB" sz="2400" dirty="0"/>
              <a:t>It is sometimes assumed that an External Examiner can provide assurance that each assessment has been given the  “correct” mark on a percentage scale.</a:t>
            </a:r>
          </a:p>
          <a:p>
            <a:pPr marL="719138" lvl="2" indent="-358775" eaLnBrk="1" hangingPunct="1">
              <a:lnSpc>
                <a:spcPct val="120000"/>
              </a:lnSpc>
              <a:spcBef>
                <a:spcPts val="0"/>
              </a:spcBef>
              <a:buFont typeface="Wingdings" panose="05000000000000000000" pitchFamily="2" charset="2"/>
              <a:buChar char="q"/>
            </a:pPr>
            <a:r>
              <a:rPr lang="en-GB" sz="2400" dirty="0"/>
              <a:t>This may hold for some assessments [eg multiple choice tests] but the nature of most assessments means that in many cases, it is unlikely that anyone can mark reliably to a high degree of precision.</a:t>
            </a:r>
          </a:p>
        </p:txBody>
      </p:sp>
    </p:spTree>
    <p:extLst>
      <p:ext uri="{BB962C8B-B14F-4D97-AF65-F5344CB8AC3E}">
        <p14:creationId xmlns:p14="http://schemas.microsoft.com/office/powerpoint/2010/main" val="3378606281"/>
      </p:ext>
    </p:extLst>
  </p:cSld>
  <p:clrMapOvr>
    <a:masterClrMapping/>
  </p:clrMapOvr>
  <mc:AlternateContent xmlns:mc="http://schemas.openxmlformats.org/markup-compatibility/2006" xmlns:p14="http://schemas.microsoft.com/office/powerpoint/2010/main">
    <mc:Choice Requires="p14">
      <p:transition spd="slow" p14:dur="2000" advTm="74325"/>
    </mc:Choice>
    <mc:Fallback xmlns="">
      <p:transition spd="slow" advTm="74325"/>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fld id="{DFACCE48-27F9-46A0-8013-C0A98808D306}" type="slidenum">
              <a:rPr kumimoji="0" lang="en-GB" sz="1800" b="0" i="0" u="none" strike="noStrike" kern="1200" cap="none" spc="0" normalizeH="0" baseline="0" noProof="0" smtClean="0">
                <a:ln>
                  <a:noFill/>
                </a:ln>
                <a:solidFill>
                  <a:prstClr val="black"/>
                </a:solidFill>
                <a:effectLst/>
                <a:uLnTx/>
                <a:uFillTx/>
                <a:latin typeface="Arial" charset="0"/>
                <a:ea typeface="+mn-ea"/>
                <a:cs typeface="+mn-cs"/>
              </a:rPr>
              <a:pPr marL="0" marR="0" lvl="0" indent="0" algn="l" defTabSz="457200" rtl="0" eaLnBrk="1" fontAlgn="auto" latinLnBrk="0" hangingPunct="1">
                <a:lnSpc>
                  <a:spcPct val="100000"/>
                </a:lnSpc>
                <a:spcBef>
                  <a:spcPts val="0"/>
                </a:spcBef>
                <a:spcAft>
                  <a:spcPts val="0"/>
                </a:spcAft>
                <a:buClrTx/>
                <a:buSzTx/>
                <a:buFontTx/>
                <a:buNone/>
                <a:tabLst/>
                <a:defRPr/>
              </a:pPr>
              <a:t>9</a:t>
            </a:fld>
            <a:endParaRPr kumimoji="0" lang="en-GB" sz="1800" b="0" i="0" u="none" strike="noStrike" kern="1200" cap="none" spc="0" normalizeH="0" baseline="0" noProof="0" dirty="0">
              <a:ln>
                <a:noFill/>
              </a:ln>
              <a:solidFill>
                <a:prstClr val="black"/>
              </a:solidFill>
              <a:effectLst/>
              <a:uLnTx/>
              <a:uFillTx/>
              <a:latin typeface="Arial" charset="0"/>
              <a:ea typeface="+mn-ea"/>
              <a:cs typeface="+mn-cs"/>
            </a:endParaRPr>
          </a:p>
        </p:txBody>
      </p:sp>
      <p:sp>
        <p:nvSpPr>
          <p:cNvPr id="16388" name="Rectangle 3"/>
          <p:cNvSpPr>
            <a:spLocks noGrp="1" noChangeArrowheads="1"/>
          </p:cNvSpPr>
          <p:nvPr>
            <p:ph type="body" idx="1"/>
          </p:nvPr>
        </p:nvSpPr>
        <p:spPr>
          <a:xfrm>
            <a:off x="228600" y="706388"/>
            <a:ext cx="8686800" cy="5445224"/>
          </a:xfrm>
        </p:spPr>
        <p:txBody>
          <a:bodyPr>
            <a:normAutofit fontScale="25000" lnSpcReduction="20000"/>
          </a:bodyPr>
          <a:lstStyle/>
          <a:p>
            <a:pPr marL="719138" lvl="2" indent="-358775" eaLnBrk="1" hangingPunct="1">
              <a:lnSpc>
                <a:spcPct val="120000"/>
              </a:lnSpc>
              <a:spcBef>
                <a:spcPts val="0"/>
              </a:spcBef>
              <a:buFont typeface="Wingdings" panose="05000000000000000000" pitchFamily="2" charset="2"/>
              <a:buChar char="q"/>
            </a:pPr>
            <a:r>
              <a:rPr lang="en-GB" sz="9600" dirty="0"/>
              <a:t>Reflections:</a:t>
            </a:r>
          </a:p>
          <a:p>
            <a:pPr marL="1077913" lvl="2" indent="-363538" eaLnBrk="1" hangingPunct="1">
              <a:lnSpc>
                <a:spcPct val="120000"/>
              </a:lnSpc>
              <a:spcBef>
                <a:spcPts val="0"/>
              </a:spcBef>
              <a:buFont typeface="Courier New" panose="02070309020205020404" pitchFamily="49" charset="0"/>
              <a:buChar char="o"/>
            </a:pPr>
            <a:r>
              <a:rPr lang="en-GB" sz="8000" dirty="0">
                <a:solidFill>
                  <a:srgbClr val="FF0000"/>
                </a:solidFill>
              </a:rPr>
              <a:t>it is important for all examiners [internal and external] to be aware of the limits to the precision to which some assessments can be graded or marked;</a:t>
            </a:r>
          </a:p>
          <a:p>
            <a:pPr marL="1077913" lvl="2" indent="-363538" eaLnBrk="1" hangingPunct="1">
              <a:lnSpc>
                <a:spcPct val="120000"/>
              </a:lnSpc>
              <a:spcBef>
                <a:spcPts val="0"/>
              </a:spcBef>
              <a:buFont typeface="Courier New" panose="02070309020205020404" pitchFamily="49" charset="0"/>
              <a:buChar char="o"/>
            </a:pPr>
            <a:r>
              <a:rPr lang="en-GB" sz="8000" dirty="0">
                <a:solidFill>
                  <a:srgbClr val="FF0000"/>
                </a:solidFill>
              </a:rPr>
              <a:t>assuming that it will not be possible to identify the precise mark that every assessment is worth, an External Examiner:</a:t>
            </a:r>
          </a:p>
          <a:p>
            <a:pPr marL="1430338" lvl="2" indent="-352425" eaLnBrk="1" hangingPunct="1">
              <a:lnSpc>
                <a:spcPct val="120000"/>
              </a:lnSpc>
              <a:spcBef>
                <a:spcPts val="0"/>
              </a:spcBef>
              <a:buFont typeface="Wingdings" panose="05000000000000000000" pitchFamily="2" charset="2"/>
              <a:buChar char="§"/>
            </a:pPr>
            <a:r>
              <a:rPr lang="en-GB" sz="8000" dirty="0">
                <a:solidFill>
                  <a:schemeClr val="accent1">
                    <a:lumMod val="75000"/>
                  </a:schemeClr>
                </a:solidFill>
              </a:rPr>
              <a:t>ought not to impose mark changes for individual students</a:t>
            </a:r>
            <a:endParaRPr lang="en-GB" sz="7400" dirty="0">
              <a:solidFill>
                <a:schemeClr val="accent1">
                  <a:lumMod val="75000"/>
                </a:schemeClr>
              </a:solidFill>
            </a:endParaRPr>
          </a:p>
          <a:p>
            <a:pPr marL="1430338" lvl="2" indent="-352425">
              <a:lnSpc>
                <a:spcPct val="120000"/>
              </a:lnSpc>
              <a:spcBef>
                <a:spcPts val="0"/>
              </a:spcBef>
              <a:buFont typeface="Wingdings" panose="05000000000000000000" pitchFamily="2" charset="2"/>
              <a:buChar char="§"/>
            </a:pPr>
            <a:r>
              <a:rPr lang="en-GB" sz="8000" dirty="0">
                <a:solidFill>
                  <a:schemeClr val="accent1">
                    <a:lumMod val="75000"/>
                  </a:schemeClr>
                </a:solidFill>
              </a:rPr>
              <a:t>but could usefully provide overall feedback about </a:t>
            </a:r>
          </a:p>
          <a:p>
            <a:pPr marL="1793875" lvl="2" indent="-363538">
              <a:lnSpc>
                <a:spcPct val="120000"/>
              </a:lnSpc>
              <a:spcBef>
                <a:spcPts val="0"/>
              </a:spcBef>
              <a:buFont typeface="Wingdings" panose="05000000000000000000" pitchFamily="2" charset="2"/>
              <a:buChar char="ü"/>
            </a:pPr>
            <a:r>
              <a:rPr lang="en-GB" sz="8000" dirty="0">
                <a:solidFill>
                  <a:srgbClr val="00B050"/>
                </a:solidFill>
              </a:rPr>
              <a:t>broad standards achieved by students in relation to Liverpool Hope assessment descriptors/ marking scales, and</a:t>
            </a:r>
          </a:p>
          <a:p>
            <a:pPr marL="1793875" lvl="2" indent="-363538">
              <a:lnSpc>
                <a:spcPct val="120000"/>
              </a:lnSpc>
              <a:spcBef>
                <a:spcPts val="0"/>
              </a:spcBef>
              <a:buFont typeface="Wingdings" panose="05000000000000000000" pitchFamily="2" charset="2"/>
              <a:buChar char="ü"/>
            </a:pPr>
            <a:r>
              <a:rPr lang="en-GB" sz="8000" dirty="0">
                <a:solidFill>
                  <a:srgbClr val="00B050"/>
                </a:solidFill>
              </a:rPr>
              <a:t>the appropriateness of assessment tasks and exam questions in relation to program </a:t>
            </a:r>
            <a:r>
              <a:rPr lang="en-GB" sz="8000">
                <a:solidFill>
                  <a:srgbClr val="00B050"/>
                </a:solidFill>
              </a:rPr>
              <a:t>aims and learning </a:t>
            </a:r>
            <a:r>
              <a:rPr lang="en-GB" sz="8000" dirty="0">
                <a:solidFill>
                  <a:srgbClr val="00B050"/>
                </a:solidFill>
              </a:rPr>
              <a:t>outcomes;</a:t>
            </a:r>
          </a:p>
          <a:p>
            <a:pPr marL="1077913" lvl="2" indent="-363538">
              <a:lnSpc>
                <a:spcPct val="120000"/>
              </a:lnSpc>
              <a:spcBef>
                <a:spcPts val="0"/>
              </a:spcBef>
              <a:buFont typeface="Courier New" panose="02070309020205020404" pitchFamily="49" charset="0"/>
              <a:buChar char="o"/>
            </a:pPr>
            <a:r>
              <a:rPr lang="en-GB" sz="8000" dirty="0">
                <a:solidFill>
                  <a:srgbClr val="FF0000"/>
                </a:solidFill>
              </a:rPr>
              <a:t>in principle, it might be possible to enhance reliability if consideration was given to developing national expectations for awarding different grades [probably at discipline level].</a:t>
            </a:r>
          </a:p>
        </p:txBody>
      </p:sp>
    </p:spTree>
    <p:extLst>
      <p:ext uri="{BB962C8B-B14F-4D97-AF65-F5344CB8AC3E}">
        <p14:creationId xmlns:p14="http://schemas.microsoft.com/office/powerpoint/2010/main" val="4015152930"/>
      </p:ext>
    </p:extLst>
  </p:cSld>
  <p:clrMapOvr>
    <a:masterClrMapping/>
  </p:clrMapOvr>
  <mc:AlternateContent xmlns:mc="http://schemas.openxmlformats.org/markup-compatibility/2006" xmlns:p14="http://schemas.microsoft.com/office/powerpoint/2010/main">
    <mc:Choice Requires="p14">
      <p:transition spd="slow" p14:dur="2000" advTm="67041"/>
    </mc:Choice>
    <mc:Fallback xmlns="">
      <p:transition spd="slow" advTm="67041"/>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5227</TotalTime>
  <Words>892</Words>
  <Application>Microsoft Office PowerPoint</Application>
  <PresentationFormat>On-screen Show (4:3)</PresentationFormat>
  <Paragraphs>83</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Calibri Light</vt:lpstr>
      <vt:lpstr>Courier New</vt:lpstr>
      <vt:lpstr>Wingdings</vt:lpstr>
      <vt:lpstr>Office Theme</vt:lpstr>
      <vt:lpstr>Guide 2: External Examining – The policies and processes of the University and National expectations</vt:lpstr>
      <vt:lpstr>Three Strategies for assuring that standards are comparable across institutions</vt:lpstr>
      <vt:lpstr>PowerPoint Presentation</vt:lpstr>
      <vt:lpstr>PowerPoint Presentation</vt:lpstr>
      <vt:lpstr>2. Policies and Processes: [a]  Degree Classification</vt:lpstr>
      <vt:lpstr>PowerPoint Presentation</vt:lpstr>
      <vt:lpstr>Role of External Examiners in Quality Assurance </vt:lpstr>
      <vt:lpstr> Accuracy and reliability of marking</vt:lpstr>
      <vt:lpstr>PowerPoint Presentation</vt:lpstr>
      <vt:lpstr>PowerPoint Presentation</vt:lpstr>
      <vt:lpstr>4.  And finally……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Katherine Birch</dc:creator>
  <cp:lastModifiedBy>Catherine Walsh </cp:lastModifiedBy>
  <cp:revision>204</cp:revision>
  <cp:lastPrinted>2018-04-16T16:04:09Z</cp:lastPrinted>
  <dcterms:created xsi:type="dcterms:W3CDTF">2016-04-05T11:00:02Z</dcterms:created>
  <dcterms:modified xsi:type="dcterms:W3CDTF">2024-03-07T14:58:33Z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2015-08-24T00:00:00Z</vt:filetime>
  </property>
  <property fmtid="{D5CDD505-2E9C-101B-9397-08002B2CF9AE}" pid="3" name="Creator">
    <vt:lpwstr>Microsoft® PowerPoint® 2010</vt:lpwstr>
  </property>
  <property fmtid="{D5CDD505-2E9C-101B-9397-08002B2CF9AE}" pid="4" name="LastSaved">
    <vt:filetime>2016-04-05T00:00:00Z</vt:filetime>
  </property>
</Properties>
</file>